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2" r:id="rId13"/>
    <p:sldId id="271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4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95288" y="1570875"/>
            <a:ext cx="6145200" cy="725891"/>
          </a:xfrm>
        </p:spPr>
        <p:txBody>
          <a:bodyPr/>
          <a:lstStyle>
            <a:lvl1pPr>
              <a:lnSpc>
                <a:spcPct val="90000"/>
              </a:lnSpc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Main heading</a:t>
            </a:r>
            <a:endParaRPr lang="en-GB" noProof="0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7" y="2302854"/>
            <a:ext cx="6129337" cy="3200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800" b="0">
                <a:solidFill>
                  <a:schemeClr val="tx1"/>
                </a:solidFill>
              </a:defRPr>
            </a:lvl1pPr>
            <a:lvl2pPr marL="0" indent="0">
              <a:buFont typeface="Arial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>
              <a:buFont typeface="Arial" pitchFamily="34" charset="0"/>
              <a:buNone/>
              <a:defRPr b="1">
                <a:solidFill>
                  <a:schemeClr val="bg1"/>
                </a:solidFill>
              </a:defRPr>
            </a:lvl3pPr>
            <a:lvl4pPr marL="0" indent="0">
              <a:buFont typeface="Arial" pitchFamily="34" charset="0"/>
              <a:buNone/>
              <a:defRPr b="1">
                <a:solidFill>
                  <a:schemeClr val="bg1"/>
                </a:solidFill>
              </a:defRPr>
            </a:lvl4pPr>
            <a:lvl5pPr marL="0" indent="0">
              <a:buFont typeface="Arial" pitchFamily="34" charset="0"/>
              <a:buNone/>
              <a:defRPr b="1">
                <a:solidFill>
                  <a:schemeClr val="bg1"/>
                </a:solidFill>
              </a:defRPr>
            </a:lvl5pPr>
            <a:lvl6pPr marL="0" indent="0">
              <a:buFont typeface="Arial" pitchFamily="34" charset="0"/>
              <a:buNone/>
              <a:defRPr b="1">
                <a:solidFill>
                  <a:schemeClr val="bg1"/>
                </a:solidFill>
              </a:defRPr>
            </a:lvl6pPr>
            <a:lvl7pPr marL="0" indent="0">
              <a:buFont typeface="Arial" pitchFamily="34" charset="0"/>
              <a:buNone/>
              <a:defRPr b="1">
                <a:solidFill>
                  <a:schemeClr val="bg1"/>
                </a:solidFill>
              </a:defRPr>
            </a:lvl7pPr>
            <a:lvl8pPr marL="0" indent="0">
              <a:buFont typeface="Arial" pitchFamily="34" charset="0"/>
              <a:buNone/>
              <a:defRPr b="1">
                <a:solidFill>
                  <a:schemeClr val="bg1"/>
                </a:solidFill>
              </a:defRPr>
            </a:lvl8pPr>
            <a:lvl9pPr marL="0" indent="0">
              <a:buFont typeface="Arial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9" y="2961501"/>
            <a:ext cx="3490912" cy="27699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2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570875"/>
            <a:ext cx="8361362" cy="1659429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dirty="0"/>
              <a:t>Heading (no bullet)</a:t>
            </a:r>
          </a:p>
          <a:p>
            <a:pPr lvl="1"/>
            <a:r>
              <a:rPr lang="en-US" dirty="0"/>
              <a:t>Heading (with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95288" y="1015999"/>
            <a:ext cx="83628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8" y="365126"/>
            <a:ext cx="8120062" cy="650873"/>
          </a:xfrm>
        </p:spPr>
        <p:txBody>
          <a:bodyPr>
            <a:normAutofit/>
          </a:bodyPr>
          <a:lstStyle>
            <a:lvl1pPr>
              <a:defRPr sz="2800" b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4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95288" y="1570875"/>
            <a:ext cx="6145200" cy="725891"/>
          </a:xfrm>
        </p:spPr>
        <p:txBody>
          <a:bodyPr/>
          <a:lstStyle>
            <a:lvl1pPr>
              <a:lnSpc>
                <a:spcPct val="90000"/>
              </a:lnSpc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Main heading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6673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Box 23"/>
          <p:cNvSpPr txBox="1"/>
          <p:nvPr userDrawn="1"/>
        </p:nvSpPr>
        <p:spPr>
          <a:xfrm>
            <a:off x="4360797" y="6413180"/>
            <a:ext cx="4284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BCDF2CD-0D0C-4964-BA32-DDA480DBC62F}" type="slidenum">
              <a:rPr lang="en-GB" sz="100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8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13.e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13.e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49" y="2603212"/>
            <a:ext cx="5749673" cy="4074054"/>
          </a:xfrm>
          <a:prstGeom prst="rect">
            <a:avLst/>
          </a:prstGeom>
        </p:spPr>
      </p:pic>
      <p:sp>
        <p:nvSpPr>
          <p:cNvPr id="10" name="Mond 9"/>
          <p:cNvSpPr>
            <a:spLocks noChangeAspect="1"/>
          </p:cNvSpPr>
          <p:nvPr/>
        </p:nvSpPr>
        <p:spPr>
          <a:xfrm rot="2617815">
            <a:off x="2544784" y="733762"/>
            <a:ext cx="2983230" cy="570166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18" y="2603212"/>
            <a:ext cx="2731292" cy="2652731"/>
          </a:xfrm>
          <a:prstGeom prst="rect">
            <a:avLst/>
          </a:prstGeom>
          <a:effectLst>
            <a:softEdge rad="444500"/>
          </a:effectLst>
        </p:spPr>
      </p:pic>
      <p:sp>
        <p:nvSpPr>
          <p:cNvPr id="17" name="Gleichschenkliges Dreieck 16"/>
          <p:cNvSpPr>
            <a:spLocks noChangeAspect="1"/>
          </p:cNvSpPr>
          <p:nvPr/>
        </p:nvSpPr>
        <p:spPr>
          <a:xfrm rot="10800000" flipH="1">
            <a:off x="186146" y="146714"/>
            <a:ext cx="8585835" cy="2457450"/>
          </a:xfrm>
          <a:prstGeom prst="triangle">
            <a:avLst/>
          </a:prstGeom>
          <a:gradFill flip="none" rotWithShape="1">
            <a:gsLst>
              <a:gs pos="0">
                <a:srgbClr val="BDD7EE"/>
              </a:gs>
              <a:gs pos="24000">
                <a:srgbClr val="9DC3E6"/>
              </a:gs>
              <a:gs pos="75000">
                <a:srgbClr val="2E74B4"/>
              </a:gs>
              <a:gs pos="56000">
                <a:srgbClr val="2E75B6"/>
              </a:gs>
              <a:gs pos="100000">
                <a:srgbClr val="2E74B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 dirty="0"/>
          </a:p>
        </p:txBody>
      </p:sp>
      <p:sp>
        <p:nvSpPr>
          <p:cNvPr id="18" name="Gleichschenkliges Dreieck 17"/>
          <p:cNvSpPr>
            <a:spLocks noChangeAspect="1"/>
          </p:cNvSpPr>
          <p:nvPr/>
        </p:nvSpPr>
        <p:spPr>
          <a:xfrm rot="5400000">
            <a:off x="-1340235" y="1643355"/>
            <a:ext cx="6500813" cy="3448050"/>
          </a:xfrm>
          <a:prstGeom prst="triangle">
            <a:avLst>
              <a:gd name="adj" fmla="val 49703"/>
            </a:avLst>
          </a:prstGeom>
          <a:gradFill flip="none" rotWithShape="1">
            <a:gsLst>
              <a:gs pos="0">
                <a:srgbClr val="BDD7EE"/>
              </a:gs>
              <a:gs pos="24000">
                <a:srgbClr val="9DC3E6"/>
              </a:gs>
              <a:gs pos="75000">
                <a:srgbClr val="2E74B4"/>
              </a:gs>
              <a:gs pos="56000">
                <a:srgbClr val="2E75B6"/>
              </a:gs>
              <a:gs pos="100000">
                <a:srgbClr val="2E74B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" t="14248" r="64954" b="40327"/>
          <a:stretch/>
        </p:blipFill>
        <p:spPr bwMode="auto">
          <a:xfrm>
            <a:off x="520606" y="2047311"/>
            <a:ext cx="2664143" cy="29556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Ellipse 22"/>
          <p:cNvSpPr>
            <a:spLocks noChangeAspect="1"/>
          </p:cNvSpPr>
          <p:nvPr/>
        </p:nvSpPr>
        <p:spPr>
          <a:xfrm>
            <a:off x="3672658" y="432443"/>
            <a:ext cx="1689984" cy="15516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AT" sz="4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</a:t>
            </a:r>
            <a:endParaRPr lang="de-AT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SN ETR Analyst</a:t>
            </a: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446496" y="1391572"/>
            <a:ext cx="4053496" cy="4390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Tx/>
              <a:buBlip>
                <a:blip r:embed="rId2"/>
              </a:buBlip>
              <a:defRPr sz="1400" baseline="0">
                <a:solidFill>
                  <a:srgbClr val="000000"/>
                </a:solidFill>
                <a:latin typeface="+mn-lt"/>
              </a:defRPr>
            </a:lvl2pPr>
            <a:lvl3pPr marL="350838" indent="-16827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300">
                <a:solidFill>
                  <a:srgbClr val="000000"/>
                </a:solidFill>
                <a:latin typeface="+mn-lt"/>
              </a:defRPr>
            </a:lvl3pPr>
            <a:lvl4pPr marL="541338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/>
              </a:buBlip>
              <a:tabLst/>
              <a:defRPr sz="1200">
                <a:solidFill>
                  <a:srgbClr val="000000"/>
                </a:solidFill>
                <a:latin typeface="+mn-lt"/>
              </a:defRPr>
            </a:lvl4pPr>
            <a:lvl5pPr marL="715963" indent="-17462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5"/>
              </a:buBlip>
              <a:defRPr sz="1100">
                <a:solidFill>
                  <a:srgbClr val="000000"/>
                </a:solidFill>
                <a:latin typeface="+mn-lt"/>
              </a:defRPr>
            </a:lvl5pPr>
            <a:lvl6pPr marL="906463" indent="-1905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100000"/>
              <a:buFontTx/>
              <a:buBlip>
                <a:blip r:embed="rId6"/>
              </a:buBlip>
              <a:defRPr sz="1050" baseline="0">
                <a:solidFill>
                  <a:srgbClr val="000000"/>
                </a:solidFill>
                <a:latin typeface="+mn-lt"/>
              </a:defRPr>
            </a:lvl6pPr>
            <a:lvl7pPr marL="784774" indent="0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None/>
              <a:defRPr sz="1100" baseline="0">
                <a:solidFill>
                  <a:srgbClr val="000000"/>
                </a:solidFill>
                <a:latin typeface="+mn-lt"/>
              </a:defRPr>
            </a:lvl7pPr>
            <a:lvl8pPr marL="1654427" indent="-239328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8pPr>
            <a:lvl9pPr marL="1884015" indent="-229589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AT" sz="1600" b="1" kern="0" dirty="0">
                <a:solidFill>
                  <a:srgbClr val="00B0F0"/>
                </a:solidFill>
                <a:latin typeface="Calibri"/>
              </a:rPr>
              <a:t>Planen Sie voraus!</a:t>
            </a:r>
          </a:p>
          <a:p>
            <a:r>
              <a:rPr lang="de-AT" sz="12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de-A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de-AT" sz="1200" dirty="0">
                <a:latin typeface="Calibri" panose="020F0502020204030204" pitchFamily="34" charset="0"/>
                <a:cs typeface="Calibri" panose="020F0502020204030204" pitchFamily="34" charset="0"/>
              </a:rPr>
              <a:t>diesem Tool </a:t>
            </a:r>
            <a:r>
              <a:rPr lang="de-A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können Sie auf </a:t>
            </a:r>
            <a:r>
              <a:rPr lang="de-AT" sz="1200" dirty="0">
                <a:latin typeface="Calibri" panose="020F0502020204030204" pitchFamily="34" charset="0"/>
                <a:cs typeface="Calibri" panose="020F0502020204030204" pitchFamily="34" charset="0"/>
              </a:rPr>
              <a:t>Basis Ihrer mit der Standardversion erstellten Analysen vergangener Perioden </a:t>
            </a:r>
            <a:r>
              <a:rPr lang="de-AT" sz="1200" b="1" dirty="0">
                <a:latin typeface="Calibri" panose="020F0502020204030204" pitchFamily="34" charset="0"/>
                <a:cs typeface="Calibri" panose="020F0502020204030204" pitchFamily="34" charset="0"/>
              </a:rPr>
              <a:t>einfach und schnell die Steuerbelastung zukünftiger Perioden budgetieren.</a:t>
            </a:r>
          </a:p>
          <a:p>
            <a:endParaRPr lang="de-AT" sz="1200" b="1" dirty="0" smtClean="0"/>
          </a:p>
          <a:p>
            <a:r>
              <a:rPr lang="de-AT" sz="1200" b="1" dirty="0" smtClean="0"/>
              <a:t>Diese Erweiterung ist unentbehrlich wenn Sie </a:t>
            </a:r>
            <a:r>
              <a:rPr lang="de-AT" sz="1200" b="1" dirty="0"/>
              <a:t>vor folgenden </a:t>
            </a:r>
            <a:r>
              <a:rPr lang="de-AT" sz="1200" b="1" dirty="0" smtClean="0"/>
              <a:t>Herausforderungen stehen:</a:t>
            </a:r>
            <a:endParaRPr lang="de-AT" sz="1200" b="1" dirty="0"/>
          </a:p>
          <a:p>
            <a:pPr marL="268288" indent="-268288">
              <a:buClr>
                <a:srgbClr val="00B0F0"/>
              </a:buClr>
              <a:buFont typeface="Symbol"/>
              <a:buChar char="·"/>
            </a:pPr>
            <a:r>
              <a:rPr lang="de-AT" sz="1200" dirty="0"/>
              <a:t>Sie sollen das Ergebnis nach Steuern budgetieren haben aber nicht die Daten oder Kapazitäten um auf Basis von Planzahlen alle Steuererklärungen durchzurechnen.</a:t>
            </a:r>
          </a:p>
          <a:p>
            <a:pPr marL="268288" indent="-268288">
              <a:buClr>
                <a:srgbClr val="00B0F0"/>
              </a:buClr>
              <a:buFont typeface="Symbol"/>
              <a:buChar char="·"/>
            </a:pPr>
            <a:r>
              <a:rPr lang="de-AT" sz="1200" dirty="0"/>
              <a:t>Sie sollen die vorhandenen Verlustvorträge bewerten, wissen aber nicht wann sie sich in welcher Höhe verbrauchen werden. </a:t>
            </a:r>
          </a:p>
          <a:p>
            <a:endParaRPr lang="de-AT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A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de-AT" sz="1200" dirty="0">
                <a:latin typeface="Calibri" panose="020F0502020204030204" pitchFamily="34" charset="0"/>
                <a:cs typeface="Calibri" panose="020F0502020204030204" pitchFamily="34" charset="0"/>
              </a:rPr>
              <a:t>Budgetierungs- und Forecast Tool gibt Ihnen </a:t>
            </a:r>
            <a:r>
              <a:rPr lang="de-AT" sz="1200" b="1" dirty="0">
                <a:latin typeface="Calibri" panose="020F0502020204030204" pitchFamily="34" charset="0"/>
                <a:cs typeface="Calibri" panose="020F0502020204030204" pitchFamily="34" charset="0"/>
              </a:rPr>
              <a:t>Sicherheit bei der Planung Ihrer Steuerbelastung </a:t>
            </a:r>
            <a:r>
              <a:rPr lang="de-AT" sz="1200" dirty="0">
                <a:latin typeface="Calibri" panose="020F0502020204030204" pitchFamily="34" charset="0"/>
                <a:cs typeface="Calibri" panose="020F0502020204030204" pitchFamily="34" charset="0"/>
              </a:rPr>
              <a:t>und der sich daraus ergebenden ETR!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AT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810389" y="1381783"/>
            <a:ext cx="3909480" cy="289310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Tx/>
              <a:buBlip>
                <a:blip r:embed="rId2"/>
              </a:buBlip>
              <a:defRPr sz="1400" baseline="0">
                <a:solidFill>
                  <a:srgbClr val="000000"/>
                </a:solidFill>
                <a:latin typeface="+mn-lt"/>
              </a:defRPr>
            </a:lvl2pPr>
            <a:lvl3pPr marL="350838" indent="-16827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300">
                <a:solidFill>
                  <a:srgbClr val="000000"/>
                </a:solidFill>
                <a:latin typeface="+mn-lt"/>
              </a:defRPr>
            </a:lvl3pPr>
            <a:lvl4pPr marL="541338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/>
              </a:buBlip>
              <a:tabLst/>
              <a:defRPr sz="1200">
                <a:solidFill>
                  <a:srgbClr val="000000"/>
                </a:solidFill>
                <a:latin typeface="+mn-lt"/>
              </a:defRPr>
            </a:lvl4pPr>
            <a:lvl5pPr marL="715963" indent="-17462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5"/>
              </a:buBlip>
              <a:defRPr sz="1100">
                <a:solidFill>
                  <a:srgbClr val="000000"/>
                </a:solidFill>
                <a:latin typeface="+mn-lt"/>
              </a:defRPr>
            </a:lvl5pPr>
            <a:lvl6pPr marL="906463" indent="-1905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100000"/>
              <a:buFontTx/>
              <a:buBlip>
                <a:blip r:embed="rId6"/>
              </a:buBlip>
              <a:defRPr sz="1050" baseline="0">
                <a:solidFill>
                  <a:srgbClr val="000000"/>
                </a:solidFill>
                <a:latin typeface="+mn-lt"/>
              </a:defRPr>
            </a:lvl6pPr>
            <a:lvl7pPr marL="784774" indent="0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None/>
              <a:defRPr sz="1100" baseline="0">
                <a:solidFill>
                  <a:srgbClr val="000000"/>
                </a:solidFill>
                <a:latin typeface="+mn-lt"/>
              </a:defRPr>
            </a:lvl7pPr>
            <a:lvl8pPr marL="1654427" indent="-239328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8pPr>
            <a:lvl9pPr marL="1884015" indent="-229589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AT" sz="1600" b="1" kern="0" dirty="0" smtClean="0">
                <a:solidFill>
                  <a:srgbClr val="00B0F0"/>
                </a:solidFill>
                <a:latin typeface="Calibri"/>
              </a:rPr>
              <a:t>Funktionsübersicht</a:t>
            </a:r>
            <a:endParaRPr lang="de-AT" sz="1600" b="1" kern="0" dirty="0">
              <a:solidFill>
                <a:srgbClr val="00B0F0"/>
              </a:solidFill>
              <a:latin typeface="Calibri"/>
            </a:endParaRPr>
          </a:p>
          <a:p>
            <a:pPr marL="268288" indent="-268288">
              <a:buClr>
                <a:srgbClr val="00B0F0"/>
              </a:buClr>
              <a:buFont typeface="Symbol"/>
              <a:buChar char="·"/>
            </a:pPr>
            <a:r>
              <a:rPr lang="de-DE" sz="1200" dirty="0" smtClean="0"/>
              <a:t>Importieren </a:t>
            </a:r>
            <a:r>
              <a:rPr lang="de-DE" sz="1200" dirty="0"/>
              <a:t>Sie Gewinn und Steueraufwand für vergangene Perioden sowie den voraussichtlichen Gewinn zukünftiger Perioden anhand vorhandener Budgetzahlen.</a:t>
            </a:r>
          </a:p>
          <a:p>
            <a:pPr marL="268288" indent="-268288">
              <a:buClr>
                <a:srgbClr val="00B0F0"/>
              </a:buClr>
              <a:buFont typeface="Symbol"/>
              <a:buChar char="·"/>
            </a:pPr>
            <a:r>
              <a:rPr lang="de-DE" sz="1200" dirty="0"/>
              <a:t>Mit dem Tool analysieren Sie die ETR</a:t>
            </a:r>
            <a:r>
              <a:rPr lang="de-AT" sz="1200" dirty="0"/>
              <a:t> vergangener Perioden und bereinigen diese um Sondereffekte.</a:t>
            </a:r>
            <a:endParaRPr lang="de-DE" sz="1200" dirty="0"/>
          </a:p>
          <a:p>
            <a:pPr marL="268288" indent="-268288">
              <a:buClr>
                <a:srgbClr val="00B0F0"/>
              </a:buClr>
              <a:buFont typeface="Symbol"/>
              <a:buChar char="·"/>
            </a:pPr>
            <a:r>
              <a:rPr lang="de-AT" sz="1200" dirty="0"/>
              <a:t>Die </a:t>
            </a:r>
            <a:r>
              <a:rPr lang="de-AT" sz="1200" dirty="0" smtClean="0"/>
              <a:t>Prognostizierung </a:t>
            </a:r>
            <a:r>
              <a:rPr lang="de-AT" sz="1200" dirty="0"/>
              <a:t>des voraussichtlichen Steueraufwandes erfolgt dann vollautomatisch.</a:t>
            </a:r>
          </a:p>
          <a:p>
            <a:pPr marL="268288" indent="-268288">
              <a:buClr>
                <a:srgbClr val="00B0F0"/>
              </a:buClr>
              <a:buFont typeface="Symbol"/>
              <a:buChar char="·"/>
            </a:pPr>
            <a:r>
              <a:rPr lang="de-AT" sz="1200" dirty="0"/>
              <a:t>Stellen Sie die zukünftige Steuerentwicklung  anhand der ETR (</a:t>
            </a:r>
            <a:r>
              <a:rPr lang="de-AT" sz="1200" dirty="0" err="1"/>
              <a:t>actual</a:t>
            </a:r>
            <a:r>
              <a:rPr lang="de-AT" sz="1200" dirty="0"/>
              <a:t> und </a:t>
            </a:r>
            <a:r>
              <a:rPr lang="de-AT" sz="1200" dirty="0" err="1"/>
              <a:t>year</a:t>
            </a:r>
            <a:r>
              <a:rPr lang="de-AT" sz="1200" dirty="0"/>
              <a:t> </a:t>
            </a:r>
            <a:r>
              <a:rPr lang="de-AT" sz="1200" dirty="0" err="1"/>
              <a:t>to</a:t>
            </a:r>
            <a:r>
              <a:rPr lang="de-AT" sz="1200" dirty="0"/>
              <a:t> </a:t>
            </a:r>
            <a:r>
              <a:rPr lang="de-AT" sz="1200" dirty="0" err="1"/>
              <a:t>date</a:t>
            </a:r>
            <a:r>
              <a:rPr lang="de-AT" sz="1200" dirty="0"/>
              <a:t>) graphisch dar.</a:t>
            </a:r>
          </a:p>
          <a:p>
            <a:endParaRPr lang="de-DE" sz="12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0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SN ETR Analyst</a:t>
            </a:r>
            <a:endParaRPr lang="de-AT" dirty="0"/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88024" y="1446560"/>
            <a:ext cx="3960440" cy="3654334"/>
          </a:xfrm>
        </p:spPr>
        <p:txBody>
          <a:bodyPr/>
          <a:lstStyle/>
          <a:p>
            <a:pPr marL="0" indent="0">
              <a:buNone/>
            </a:pPr>
            <a:r>
              <a:rPr lang="de-AT" sz="1200" b="1" dirty="0">
                <a:latin typeface="Calibri" panose="020F0502020204030204" pitchFamily="34" charset="0"/>
                <a:cs typeface="Calibri" panose="020F0502020204030204" pitchFamily="34" charset="0"/>
              </a:rPr>
              <a:t>Daten importieren, analysieren und adaptieren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 defTabSz="457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B0F0"/>
              </a:buClr>
              <a:buFont typeface="Symbol"/>
              <a:buChar char="·"/>
            </a:pPr>
            <a:r>
              <a:rPr lang="de-DE" sz="1200" dirty="0">
                <a:solidFill>
                  <a:srgbClr val="000000"/>
                </a:solidFill>
              </a:rPr>
              <a:t>Importieren Sie Gewinn und Steueraufwand für vergangene Perioden sowie den voraussichtlichen Gewinn zukünftiger Perioden anhand vorhandener Budgetzahlen.</a:t>
            </a:r>
          </a:p>
          <a:p>
            <a:pPr marL="268288" indent="-268288" defTabSz="457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B0F0"/>
              </a:buClr>
              <a:buFont typeface="Symbol"/>
              <a:buChar char="·"/>
            </a:pPr>
            <a:r>
              <a:rPr lang="de-DE" sz="1200" dirty="0">
                <a:solidFill>
                  <a:srgbClr val="000000"/>
                </a:solidFill>
              </a:rPr>
              <a:t>Mit dem Tool analysieren Sie die ETR</a:t>
            </a:r>
            <a:r>
              <a:rPr lang="de-AT" sz="1200" dirty="0">
                <a:solidFill>
                  <a:srgbClr val="000000"/>
                </a:solidFill>
              </a:rPr>
              <a:t> vergangener Perioden und bereinigen diese um Sondereffekte.</a:t>
            </a:r>
          </a:p>
          <a:p>
            <a:pPr marL="268288" indent="-268288" defTabSz="457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B0F0"/>
              </a:buClr>
              <a:buFont typeface="Symbol"/>
              <a:buChar char="·"/>
            </a:pPr>
            <a:r>
              <a:rPr lang="de-AT" sz="1200" dirty="0">
                <a:solidFill>
                  <a:srgbClr val="000000"/>
                </a:solidFill>
              </a:rPr>
              <a:t>Manuelle Eingriffe werden farblich markiert und können jederzeit rückgängig gemacht werden.</a:t>
            </a:r>
          </a:p>
          <a:p>
            <a:pPr marL="268288" indent="-268288" defTabSz="457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B0F0"/>
              </a:buClr>
              <a:buFont typeface="Symbol"/>
              <a:buChar char="·"/>
            </a:pPr>
            <a:endParaRPr lang="de-AT" sz="600" dirty="0">
              <a:solidFill>
                <a:srgbClr val="000000"/>
              </a:solidFill>
            </a:endParaRPr>
          </a:p>
          <a:p>
            <a:pPr marL="0" indent="0" defTabSz="457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B0F0"/>
              </a:buClr>
              <a:buNone/>
            </a:pPr>
            <a:r>
              <a:rPr lang="de-AT" sz="1200" b="1" dirty="0">
                <a:solidFill>
                  <a:srgbClr val="000000"/>
                </a:solidFill>
              </a:rPr>
              <a:t>Daten berechnen</a:t>
            </a:r>
            <a:endParaRPr lang="de-DE" sz="1200" b="1" dirty="0">
              <a:solidFill>
                <a:srgbClr val="000000"/>
              </a:solidFill>
            </a:endParaRPr>
          </a:p>
          <a:p>
            <a:pPr marL="268288" indent="-268288" defTabSz="457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B0F0"/>
              </a:buClr>
              <a:buFont typeface="Symbol"/>
              <a:buChar char="·"/>
            </a:pPr>
            <a:r>
              <a:rPr lang="de-AT" sz="1200" dirty="0">
                <a:solidFill>
                  <a:srgbClr val="000000"/>
                </a:solidFill>
              </a:rPr>
              <a:t>Die Prognose des voraussichtlichen Steueraufwandes erfolgt dann vollautomatisch</a:t>
            </a:r>
            <a:r>
              <a:rPr lang="de-AT" sz="1200" dirty="0" smtClean="0">
                <a:solidFill>
                  <a:srgbClr val="000000"/>
                </a:solidFill>
              </a:rPr>
              <a:t>.</a:t>
            </a:r>
          </a:p>
          <a:p>
            <a:pPr marL="268288" indent="-268288" defTabSz="457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B0F0"/>
              </a:buClr>
              <a:buFont typeface="Symbol"/>
              <a:buChar char="·"/>
            </a:pPr>
            <a:r>
              <a:rPr lang="de-AT" sz="1200" dirty="0" smtClean="0">
                <a:solidFill>
                  <a:srgbClr val="000000"/>
                </a:solidFill>
              </a:rPr>
              <a:t>Bekannte Sondereffekte können manuell berücksichtigt werden. Diese </a:t>
            </a:r>
            <a:r>
              <a:rPr lang="de-AT" sz="1200" dirty="0">
                <a:solidFill>
                  <a:srgbClr val="000000"/>
                </a:solidFill>
              </a:rPr>
              <a:t>werden farblich markiert und können jederzeit rückgängig gemacht werden</a:t>
            </a:r>
            <a:r>
              <a:rPr lang="de-AT" sz="1200" dirty="0" smtClean="0">
                <a:solidFill>
                  <a:srgbClr val="000000"/>
                </a:solidFill>
              </a:rPr>
              <a:t>.</a:t>
            </a:r>
            <a:endParaRPr lang="de-AT" sz="1200" dirty="0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6"/>
          <a:srcRect t="7657" r="36765"/>
          <a:stretch/>
        </p:blipFill>
        <p:spPr>
          <a:xfrm>
            <a:off x="395288" y="1446560"/>
            <a:ext cx="4047546" cy="375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SN ETR Analyst</a:t>
            </a:r>
            <a:endParaRPr lang="de-AT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76056" y="1383060"/>
            <a:ext cx="3816424" cy="2043636"/>
          </a:xfrm>
        </p:spPr>
        <p:txBody>
          <a:bodyPr/>
          <a:lstStyle/>
          <a:p>
            <a:pPr marL="0" indent="0">
              <a:buNone/>
            </a:pPr>
            <a:r>
              <a:rPr lang="de-A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Entwickung</a:t>
            </a:r>
            <a:r>
              <a:rPr lang="de-A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der ETR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 defTabSz="457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B0F0"/>
              </a:buClr>
              <a:buFont typeface="Symbol"/>
              <a:buChar char="·"/>
            </a:pPr>
            <a:r>
              <a:rPr lang="de-AT" sz="1200" dirty="0">
                <a:solidFill>
                  <a:srgbClr val="000000"/>
                </a:solidFill>
              </a:rPr>
              <a:t>Stellen Sie die zukünftige Steuerentwicklung  anhand der ETR graphisch dar.</a:t>
            </a:r>
          </a:p>
          <a:p>
            <a:pPr marL="268288" indent="-268288" defTabSz="457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B0F0"/>
              </a:buClr>
              <a:buFont typeface="Symbol"/>
              <a:buChar char="·"/>
            </a:pPr>
            <a:r>
              <a:rPr lang="de-AT" sz="1200" dirty="0">
                <a:solidFill>
                  <a:srgbClr val="000000"/>
                </a:solidFill>
              </a:rPr>
              <a:t>Im Falle einer quartals- (oder monats-) weisen revolvierenden Planung unterstützt das Tool auch die Berechnung der ETR </a:t>
            </a:r>
            <a:r>
              <a:rPr lang="de-AT" sz="1200" dirty="0" err="1">
                <a:solidFill>
                  <a:srgbClr val="000000"/>
                </a:solidFill>
              </a:rPr>
              <a:t>year</a:t>
            </a:r>
            <a:r>
              <a:rPr lang="de-AT" sz="1200" dirty="0">
                <a:solidFill>
                  <a:srgbClr val="000000"/>
                </a:solidFill>
              </a:rPr>
              <a:t> </a:t>
            </a:r>
            <a:r>
              <a:rPr lang="de-AT" sz="1200" dirty="0" err="1">
                <a:solidFill>
                  <a:srgbClr val="000000"/>
                </a:solidFill>
              </a:rPr>
              <a:t>to</a:t>
            </a:r>
            <a:r>
              <a:rPr lang="de-AT" sz="1200" dirty="0">
                <a:solidFill>
                  <a:srgbClr val="000000"/>
                </a:solidFill>
              </a:rPr>
              <a:t> </a:t>
            </a:r>
            <a:r>
              <a:rPr lang="de-AT" sz="1200" dirty="0" err="1">
                <a:solidFill>
                  <a:srgbClr val="000000"/>
                </a:solidFill>
              </a:rPr>
              <a:t>date</a:t>
            </a:r>
            <a:r>
              <a:rPr lang="de-AT" sz="1200" dirty="0">
                <a:solidFill>
                  <a:srgbClr val="000000"/>
                </a:solidFill>
              </a:rPr>
              <a:t>.</a:t>
            </a:r>
          </a:p>
          <a:p>
            <a:pPr marL="268288" indent="-268288" defTabSz="457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B0F0"/>
              </a:buClr>
              <a:buFont typeface="Symbol"/>
              <a:buChar char="·"/>
            </a:pPr>
            <a:r>
              <a:rPr lang="de-AT" sz="1200" dirty="0">
                <a:solidFill>
                  <a:srgbClr val="000000"/>
                </a:solidFill>
              </a:rPr>
              <a:t>Zusätzlich können Sie beliebig viele Vergleichsperioden anzeigen um Trends auch über längere Zeiträume sichtbar zu machen.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6"/>
          <a:srcRect l="25461" r="3161"/>
          <a:stretch/>
        </p:blipFill>
        <p:spPr>
          <a:xfrm>
            <a:off x="395288" y="1318078"/>
            <a:ext cx="4568779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SN ETR Analyst</a:t>
            </a:r>
            <a:endParaRPr lang="de-AT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95288" y="1418475"/>
            <a:ext cx="3909480" cy="364202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Tx/>
              <a:buBlip>
                <a:blip r:embed="rId6"/>
              </a:buBlip>
              <a:defRPr sz="1400" baseline="0">
                <a:solidFill>
                  <a:srgbClr val="000000"/>
                </a:solidFill>
                <a:latin typeface="+mn-lt"/>
              </a:defRPr>
            </a:lvl2pPr>
            <a:lvl3pPr marL="350838" indent="-16827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7"/>
              </a:buBlip>
              <a:defRPr sz="1300">
                <a:solidFill>
                  <a:srgbClr val="000000"/>
                </a:solidFill>
                <a:latin typeface="+mn-lt"/>
              </a:defRPr>
            </a:lvl3pPr>
            <a:lvl4pPr marL="541338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8"/>
              </a:buBlip>
              <a:tabLst/>
              <a:defRPr sz="1200">
                <a:solidFill>
                  <a:srgbClr val="000000"/>
                </a:solidFill>
                <a:latin typeface="+mn-lt"/>
              </a:defRPr>
            </a:lvl4pPr>
            <a:lvl5pPr marL="715963" indent="-17462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9"/>
              </a:buBlip>
              <a:defRPr sz="1100">
                <a:solidFill>
                  <a:srgbClr val="000000"/>
                </a:solidFill>
                <a:latin typeface="+mn-lt"/>
              </a:defRPr>
            </a:lvl5pPr>
            <a:lvl6pPr marL="906463" indent="-1905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100000"/>
              <a:buFontTx/>
              <a:buBlip>
                <a:blip r:embed="rId10"/>
              </a:buBlip>
              <a:defRPr sz="1050" baseline="0">
                <a:solidFill>
                  <a:srgbClr val="000000"/>
                </a:solidFill>
                <a:latin typeface="+mn-lt"/>
              </a:defRPr>
            </a:lvl6pPr>
            <a:lvl7pPr marL="784774" indent="0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None/>
              <a:defRPr sz="1100" baseline="0">
                <a:solidFill>
                  <a:srgbClr val="000000"/>
                </a:solidFill>
                <a:latin typeface="+mn-lt"/>
              </a:defRPr>
            </a:lvl7pPr>
            <a:lvl8pPr marL="1654427" indent="-239328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8pPr>
            <a:lvl9pPr marL="1884015" indent="-229589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AT" sz="1600" b="1" kern="0" dirty="0">
                <a:solidFill>
                  <a:srgbClr val="00B0F0"/>
                </a:solidFill>
                <a:latin typeface="Calibri"/>
              </a:rPr>
              <a:t>Ihr Nutzen</a:t>
            </a:r>
          </a:p>
          <a:p>
            <a:pPr>
              <a:spcBef>
                <a:spcPts val="0"/>
              </a:spcBef>
            </a:pPr>
            <a:endParaRPr lang="de-AT" sz="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kern="0" dirty="0">
                <a:solidFill>
                  <a:schemeClr val="tx1"/>
                </a:solidFill>
                <a:latin typeface="Calibri"/>
              </a:rPr>
              <a:t>Mit dieser Erweiterung können Sie die ETR nicht nur analysieren sondern auch budgetieren.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kern="0" dirty="0">
                <a:solidFill>
                  <a:schemeClr val="tx1"/>
                </a:solidFill>
                <a:latin typeface="Calibri"/>
              </a:rPr>
              <a:t>Sie erkennen Trends und Schwachstellen im steuerlichen Set-</a:t>
            </a:r>
            <a:r>
              <a:rPr lang="de-AT" sz="1200" kern="0" dirty="0" err="1">
                <a:solidFill>
                  <a:schemeClr val="tx1"/>
                </a:solidFill>
                <a:latin typeface="Calibri"/>
              </a:rPr>
              <a:t>up</a:t>
            </a:r>
            <a:r>
              <a:rPr lang="de-AT" sz="1200" kern="0" dirty="0">
                <a:solidFill>
                  <a:schemeClr val="tx1"/>
                </a:solidFill>
                <a:latin typeface="Calibri"/>
              </a:rPr>
              <a:t>  noch früher und können noch besser gegensteuern.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kern="0" dirty="0">
                <a:solidFill>
                  <a:schemeClr val="tx1"/>
                </a:solidFill>
                <a:latin typeface="Calibri"/>
              </a:rPr>
              <a:t>Sie können auf Basis der damit erstellten Analysen die entsprechenden Maßnahmen setzen um ihre </a:t>
            </a:r>
            <a:r>
              <a:rPr lang="de-AT" sz="1200" b="1" kern="0" dirty="0">
                <a:solidFill>
                  <a:schemeClr val="tx1"/>
                </a:solidFill>
                <a:latin typeface="Calibri"/>
              </a:rPr>
              <a:t>Steuerrate nachhaltig zu reduzieren</a:t>
            </a:r>
            <a:r>
              <a:rPr lang="de-AT" sz="1200" b="1" kern="0" dirty="0" smtClean="0">
                <a:solidFill>
                  <a:schemeClr val="tx1"/>
                </a:solidFill>
                <a:latin typeface="Calibri"/>
              </a:rPr>
              <a:t>.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dirty="0">
                <a:latin typeface="Calibri" panose="020F0502020204030204" pitchFamily="34" charset="0"/>
                <a:cs typeface="Calibri" panose="020F0502020204030204" pitchFamily="34" charset="0"/>
              </a:rPr>
              <a:t>Das Budgetierungs- und </a:t>
            </a:r>
            <a:r>
              <a:rPr lang="de-A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Forcast</a:t>
            </a:r>
            <a:r>
              <a:rPr lang="de-AT" sz="1200" dirty="0">
                <a:latin typeface="Calibri" panose="020F0502020204030204" pitchFamily="34" charset="0"/>
                <a:cs typeface="Calibri" panose="020F0502020204030204" pitchFamily="34" charset="0"/>
              </a:rPr>
              <a:t> Tool gibt Ihnen </a:t>
            </a:r>
            <a:r>
              <a:rPr lang="de-AT" sz="1200" b="1" dirty="0">
                <a:latin typeface="Calibri" panose="020F0502020204030204" pitchFamily="34" charset="0"/>
                <a:cs typeface="Calibri" panose="020F0502020204030204" pitchFamily="34" charset="0"/>
              </a:rPr>
              <a:t>Sicherheit bei der Planung Ihrer Steuerbelastung und der sich daraus ergebenden ETR!</a:t>
            </a:r>
            <a:endParaRPr lang="de-DE" sz="12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en-GB" sz="1200" b="1" kern="0" dirty="0">
              <a:solidFill>
                <a:schemeClr val="tx1"/>
              </a:solidFill>
              <a:latin typeface="Calibri"/>
            </a:endParaRPr>
          </a:p>
          <a:p>
            <a:endParaRPr lang="de-DE" sz="12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395288" y="1066819"/>
            <a:ext cx="6145200" cy="994029"/>
          </a:xfrm>
        </p:spPr>
        <p:txBody>
          <a:bodyPr>
            <a:normAutofit fontScale="90000"/>
          </a:bodyPr>
          <a:lstStyle/>
          <a:p>
            <a:pPr lvl="2" indent="-479425"/>
            <a:r>
              <a:rPr lang="de-AT" sz="3600" dirty="0">
                <a:solidFill>
                  <a:srgbClr val="0070C0"/>
                </a:solidFill>
              </a:rPr>
              <a:t>Zusammenfassung und Kontakt</a:t>
            </a:r>
          </a:p>
        </p:txBody>
      </p:sp>
      <p:sp>
        <p:nvSpPr>
          <p:cNvPr id="4" name="Gleichschenkliges Dreieck 3"/>
          <p:cNvSpPr>
            <a:spLocks noChangeAspect="1"/>
          </p:cNvSpPr>
          <p:nvPr/>
        </p:nvSpPr>
        <p:spPr>
          <a:xfrm rot="5400000" flipH="1" flipV="1">
            <a:off x="3909715" y="1643013"/>
            <a:ext cx="6500813" cy="3448050"/>
          </a:xfrm>
          <a:prstGeom prst="triangle">
            <a:avLst>
              <a:gd name="adj" fmla="val 49703"/>
            </a:avLst>
          </a:prstGeom>
          <a:gradFill flip="none" rotWithShape="1">
            <a:gsLst>
              <a:gs pos="0">
                <a:srgbClr val="BDD7EE"/>
              </a:gs>
              <a:gs pos="24000">
                <a:srgbClr val="9DC3E6"/>
              </a:gs>
              <a:gs pos="75000">
                <a:srgbClr val="2E74B4"/>
              </a:gs>
              <a:gs pos="56000">
                <a:srgbClr val="2E75B6"/>
              </a:gs>
              <a:gs pos="100000">
                <a:srgbClr val="2E74B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933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SN ETR Analyst</a:t>
            </a: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446496" y="1391572"/>
            <a:ext cx="4053496" cy="3760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Tx/>
              <a:buBlip>
                <a:blip r:embed="rId2"/>
              </a:buBlip>
              <a:defRPr sz="1400" baseline="0">
                <a:solidFill>
                  <a:srgbClr val="000000"/>
                </a:solidFill>
                <a:latin typeface="+mn-lt"/>
              </a:defRPr>
            </a:lvl2pPr>
            <a:lvl3pPr marL="350838" indent="-16827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300">
                <a:solidFill>
                  <a:srgbClr val="000000"/>
                </a:solidFill>
                <a:latin typeface="+mn-lt"/>
              </a:defRPr>
            </a:lvl3pPr>
            <a:lvl4pPr marL="541338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/>
              </a:buBlip>
              <a:tabLst/>
              <a:defRPr sz="1200">
                <a:solidFill>
                  <a:srgbClr val="000000"/>
                </a:solidFill>
                <a:latin typeface="+mn-lt"/>
              </a:defRPr>
            </a:lvl4pPr>
            <a:lvl5pPr marL="715963" indent="-17462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5"/>
              </a:buBlip>
              <a:defRPr sz="1100">
                <a:solidFill>
                  <a:srgbClr val="000000"/>
                </a:solidFill>
                <a:latin typeface="+mn-lt"/>
              </a:defRPr>
            </a:lvl5pPr>
            <a:lvl6pPr marL="906463" indent="-1905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100000"/>
              <a:buFontTx/>
              <a:buBlip>
                <a:blip r:embed="rId6"/>
              </a:buBlip>
              <a:defRPr sz="1050" baseline="0">
                <a:solidFill>
                  <a:srgbClr val="000000"/>
                </a:solidFill>
                <a:latin typeface="+mn-lt"/>
              </a:defRPr>
            </a:lvl6pPr>
            <a:lvl7pPr marL="784774" indent="0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None/>
              <a:defRPr sz="1100" baseline="0">
                <a:solidFill>
                  <a:srgbClr val="000000"/>
                </a:solidFill>
                <a:latin typeface="+mn-lt"/>
              </a:defRPr>
            </a:lvl7pPr>
            <a:lvl8pPr marL="1654427" indent="-239328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8pPr>
            <a:lvl9pPr marL="1884015" indent="-229589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AT" sz="1600" b="1" dirty="0">
                <a:solidFill>
                  <a:srgbClr val="00B0F0"/>
                </a:solidFill>
                <a:latin typeface="Calibri"/>
              </a:rPr>
              <a:t>Alle Vorteile auf einen Blick</a:t>
            </a:r>
          </a:p>
          <a:p>
            <a:pPr>
              <a:spcBef>
                <a:spcPts val="0"/>
              </a:spcBef>
            </a:pPr>
            <a:endParaRPr lang="de-AT" sz="600" b="1" dirty="0">
              <a:solidFill>
                <a:srgbClr val="00B0F0"/>
              </a:solidFill>
              <a:latin typeface="Calibri"/>
            </a:endParaRP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dirty="0">
                <a:solidFill>
                  <a:schemeClr val="tx1"/>
                </a:solidFill>
                <a:latin typeface="Calibri"/>
              </a:rPr>
              <a:t>Alle Daten einfach durch </a:t>
            </a:r>
            <a:r>
              <a:rPr lang="de-AT" sz="1200" dirty="0" err="1">
                <a:solidFill>
                  <a:schemeClr val="tx1"/>
                </a:solidFill>
                <a:latin typeface="Calibri"/>
              </a:rPr>
              <a:t>copy</a:t>
            </a:r>
            <a:r>
              <a:rPr lang="de-AT" sz="1200" dirty="0">
                <a:solidFill>
                  <a:schemeClr val="tx1"/>
                </a:solidFill>
                <a:latin typeface="Calibri"/>
              </a:rPr>
              <a:t> </a:t>
            </a:r>
            <a:r>
              <a:rPr lang="de-AT" sz="1200" dirty="0" err="1">
                <a:solidFill>
                  <a:schemeClr val="tx1"/>
                </a:solidFill>
                <a:latin typeface="Calibri"/>
              </a:rPr>
              <a:t>paste</a:t>
            </a:r>
            <a:r>
              <a:rPr lang="de-AT" sz="1200" dirty="0">
                <a:solidFill>
                  <a:schemeClr val="tx1"/>
                </a:solidFill>
                <a:latin typeface="Calibri"/>
              </a:rPr>
              <a:t> importieren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DE" sz="1200" dirty="0">
                <a:solidFill>
                  <a:schemeClr val="tx1"/>
                </a:solidFill>
                <a:latin typeface="Calibri"/>
              </a:rPr>
              <a:t>Intuitive Menüführung – einfach handzuhaben</a:t>
            </a:r>
            <a:endParaRPr lang="de-AT" sz="1200" dirty="0">
              <a:solidFill>
                <a:schemeClr val="tx1"/>
              </a:solidFill>
              <a:latin typeface="Calibri"/>
            </a:endParaRP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de-AT" sz="600" dirty="0">
              <a:solidFill>
                <a:schemeClr val="tx1"/>
              </a:solidFill>
              <a:latin typeface="Calibri"/>
            </a:endParaRP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dirty="0">
                <a:solidFill>
                  <a:schemeClr val="tx1"/>
                </a:solidFill>
                <a:latin typeface="Calibri"/>
              </a:rPr>
              <a:t>Die wichtigsten Zahlen farblich hervorgehoben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dirty="0">
                <a:solidFill>
                  <a:schemeClr val="tx1"/>
                </a:solidFill>
                <a:latin typeface="Calibri"/>
              </a:rPr>
              <a:t>Schnelle Analysen durch interaktive Graphiken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de-AT" sz="600" dirty="0">
              <a:solidFill>
                <a:schemeClr val="tx1"/>
              </a:solidFill>
              <a:latin typeface="Calibri"/>
            </a:endParaRP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dirty="0">
                <a:solidFill>
                  <a:schemeClr val="tx1"/>
                </a:solidFill>
                <a:latin typeface="Calibri"/>
              </a:rPr>
              <a:t>Komplexe Berechnungen - leicht verständlich aufbereitet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dirty="0">
                <a:solidFill>
                  <a:schemeClr val="tx1"/>
                </a:solidFill>
                <a:latin typeface="Calibri"/>
              </a:rPr>
              <a:t>Daten und Graphiken einfach nach Excel oder Power Point exportieren</a:t>
            </a:r>
          </a:p>
          <a:p>
            <a:pPr marL="268288" indent="-268288"/>
            <a:endParaRPr lang="de-AT" sz="600" dirty="0">
              <a:latin typeface="Calibri"/>
            </a:endParaRP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b="1" dirty="0">
                <a:latin typeface="Calibri"/>
              </a:rPr>
              <a:t>Erstellen Sie mit unseren Tabellen und Graphiken im Handumdrehen </a:t>
            </a:r>
            <a:r>
              <a:rPr lang="de-DE" sz="1200" b="1" dirty="0">
                <a:latin typeface="Calibri"/>
              </a:rPr>
              <a:t>eine aussagekräftige Management Präsentation</a:t>
            </a:r>
          </a:p>
          <a:p>
            <a:pPr>
              <a:buClr>
                <a:srgbClr val="00B0F0"/>
              </a:buClr>
            </a:pPr>
            <a:endParaRPr lang="de-DE" sz="1100" dirty="0">
              <a:latin typeface="Calibri"/>
            </a:endParaRPr>
          </a:p>
        </p:txBody>
      </p:sp>
      <p:grpSp>
        <p:nvGrpSpPr>
          <p:cNvPr id="35" name="Group 31"/>
          <p:cNvGrpSpPr>
            <a:grpSpLocks noChangeAspect="1"/>
          </p:cNvGrpSpPr>
          <p:nvPr/>
        </p:nvGrpSpPr>
        <p:grpSpPr>
          <a:xfrm>
            <a:off x="5981452" y="5060475"/>
            <a:ext cx="257683" cy="238404"/>
            <a:chOff x="6378672" y="4025191"/>
            <a:chExt cx="546810" cy="607135"/>
          </a:xfrm>
          <a:solidFill>
            <a:schemeClr val="bg1"/>
          </a:solidFill>
        </p:grpSpPr>
        <p:sp>
          <p:nvSpPr>
            <p:cNvPr id="36" name="Oval 35"/>
            <p:cNvSpPr/>
            <p:nvPr/>
          </p:nvSpPr>
          <p:spPr bwMode="auto">
            <a:xfrm>
              <a:off x="6578697" y="4025191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6578697" y="4485566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6778722" y="4371266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8"/>
            <p:cNvSpPr/>
            <p:nvPr/>
          </p:nvSpPr>
          <p:spPr bwMode="auto">
            <a:xfrm>
              <a:off x="6778722" y="4139491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39"/>
            <p:cNvSpPr/>
            <p:nvPr/>
          </p:nvSpPr>
          <p:spPr bwMode="auto">
            <a:xfrm>
              <a:off x="6378672" y="4371266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0"/>
            <p:cNvSpPr/>
            <p:nvPr/>
          </p:nvSpPr>
          <p:spPr bwMode="auto">
            <a:xfrm>
              <a:off x="6378672" y="4139491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1"/>
            <p:cNvSpPr/>
            <p:nvPr/>
          </p:nvSpPr>
          <p:spPr bwMode="auto">
            <a:xfrm>
              <a:off x="6578697" y="4255378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7" name="Group 31"/>
          <p:cNvGrpSpPr>
            <a:grpSpLocks noChangeAspect="1"/>
          </p:cNvGrpSpPr>
          <p:nvPr/>
        </p:nvGrpSpPr>
        <p:grpSpPr>
          <a:xfrm>
            <a:off x="5991140" y="5140211"/>
            <a:ext cx="257683" cy="238404"/>
            <a:chOff x="6378672" y="4025191"/>
            <a:chExt cx="546810" cy="607135"/>
          </a:xfrm>
          <a:solidFill>
            <a:schemeClr val="bg1"/>
          </a:solidFill>
        </p:grpSpPr>
        <p:sp>
          <p:nvSpPr>
            <p:cNvPr id="48" name="Oval 35"/>
            <p:cNvSpPr/>
            <p:nvPr/>
          </p:nvSpPr>
          <p:spPr bwMode="auto">
            <a:xfrm>
              <a:off x="6578697" y="4025191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36"/>
            <p:cNvSpPr/>
            <p:nvPr/>
          </p:nvSpPr>
          <p:spPr bwMode="auto">
            <a:xfrm>
              <a:off x="6578697" y="4485566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37"/>
            <p:cNvSpPr/>
            <p:nvPr/>
          </p:nvSpPr>
          <p:spPr bwMode="auto">
            <a:xfrm>
              <a:off x="6778722" y="4371266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38"/>
            <p:cNvSpPr/>
            <p:nvPr/>
          </p:nvSpPr>
          <p:spPr bwMode="auto">
            <a:xfrm>
              <a:off x="6778722" y="4139491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39"/>
            <p:cNvSpPr/>
            <p:nvPr/>
          </p:nvSpPr>
          <p:spPr bwMode="auto">
            <a:xfrm>
              <a:off x="6378672" y="4371266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40"/>
            <p:cNvSpPr/>
            <p:nvPr/>
          </p:nvSpPr>
          <p:spPr bwMode="auto">
            <a:xfrm>
              <a:off x="6378672" y="4139491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41"/>
            <p:cNvSpPr/>
            <p:nvPr/>
          </p:nvSpPr>
          <p:spPr bwMode="auto">
            <a:xfrm>
              <a:off x="6578697" y="4255378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5" name="Text Placeholder 3"/>
          <p:cNvSpPr txBox="1">
            <a:spLocks/>
          </p:cNvSpPr>
          <p:nvPr/>
        </p:nvSpPr>
        <p:spPr>
          <a:xfrm>
            <a:off x="6359945" y="4721170"/>
            <a:ext cx="2604543" cy="3263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Tx/>
              <a:buBlip>
                <a:blip r:embed="rId2"/>
              </a:buBlip>
              <a:defRPr sz="1400" baseline="0">
                <a:solidFill>
                  <a:srgbClr val="000000"/>
                </a:solidFill>
                <a:latin typeface="+mn-lt"/>
              </a:defRPr>
            </a:lvl2pPr>
            <a:lvl3pPr marL="350838" indent="-16827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300">
                <a:solidFill>
                  <a:srgbClr val="000000"/>
                </a:solidFill>
                <a:latin typeface="+mn-lt"/>
              </a:defRPr>
            </a:lvl3pPr>
            <a:lvl4pPr marL="541338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/>
              </a:buBlip>
              <a:tabLst/>
              <a:defRPr sz="1200">
                <a:solidFill>
                  <a:srgbClr val="000000"/>
                </a:solidFill>
                <a:latin typeface="+mn-lt"/>
              </a:defRPr>
            </a:lvl4pPr>
            <a:lvl5pPr marL="715963" indent="-17462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5"/>
              </a:buBlip>
              <a:defRPr sz="1100">
                <a:solidFill>
                  <a:srgbClr val="000000"/>
                </a:solidFill>
                <a:latin typeface="+mn-lt"/>
              </a:defRPr>
            </a:lvl5pPr>
            <a:lvl6pPr marL="906463" indent="-1905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100000"/>
              <a:buFontTx/>
              <a:buBlip>
                <a:blip r:embed="rId6"/>
              </a:buBlip>
              <a:defRPr sz="1050">
                <a:solidFill>
                  <a:srgbClr val="000000"/>
                </a:solidFill>
                <a:latin typeface="+mn-lt"/>
              </a:defRPr>
            </a:lvl6pPr>
            <a:lvl7pPr marL="784774" indent="0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None/>
              <a:defRPr sz="1100" baseline="0">
                <a:solidFill>
                  <a:srgbClr val="000000"/>
                </a:solidFill>
                <a:latin typeface="+mn-lt"/>
              </a:defRPr>
            </a:lvl7pPr>
            <a:lvl8pPr marL="1654427" indent="-239328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8pPr>
            <a:lvl9pPr marL="1884015" indent="-229589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endParaRPr lang="en-US" sz="1200" b="1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4810389" y="1381783"/>
            <a:ext cx="3909480" cy="269817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Tx/>
              <a:buBlip>
                <a:blip r:embed="rId2"/>
              </a:buBlip>
              <a:defRPr sz="1400" baseline="0">
                <a:solidFill>
                  <a:srgbClr val="000000"/>
                </a:solidFill>
                <a:latin typeface="+mn-lt"/>
              </a:defRPr>
            </a:lvl2pPr>
            <a:lvl3pPr marL="350838" indent="-16827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300">
                <a:solidFill>
                  <a:srgbClr val="000000"/>
                </a:solidFill>
                <a:latin typeface="+mn-lt"/>
              </a:defRPr>
            </a:lvl3pPr>
            <a:lvl4pPr marL="541338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/>
              </a:buBlip>
              <a:tabLst/>
              <a:defRPr sz="1200">
                <a:solidFill>
                  <a:srgbClr val="000000"/>
                </a:solidFill>
                <a:latin typeface="+mn-lt"/>
              </a:defRPr>
            </a:lvl4pPr>
            <a:lvl5pPr marL="715963" indent="-17462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5"/>
              </a:buBlip>
              <a:defRPr sz="1100">
                <a:solidFill>
                  <a:srgbClr val="000000"/>
                </a:solidFill>
                <a:latin typeface="+mn-lt"/>
              </a:defRPr>
            </a:lvl5pPr>
            <a:lvl6pPr marL="906463" indent="-1905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100000"/>
              <a:buFontTx/>
              <a:buBlip>
                <a:blip r:embed="rId6"/>
              </a:buBlip>
              <a:defRPr sz="1050" baseline="0">
                <a:solidFill>
                  <a:srgbClr val="000000"/>
                </a:solidFill>
                <a:latin typeface="+mn-lt"/>
              </a:defRPr>
            </a:lvl6pPr>
            <a:lvl7pPr marL="784774" indent="0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None/>
              <a:defRPr sz="1100" baseline="0">
                <a:solidFill>
                  <a:srgbClr val="000000"/>
                </a:solidFill>
                <a:latin typeface="+mn-lt"/>
              </a:defRPr>
            </a:lvl7pPr>
            <a:lvl8pPr marL="1654427" indent="-239328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8pPr>
            <a:lvl9pPr marL="1884015" indent="-229589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AT" sz="1600" b="1" kern="0" dirty="0">
                <a:solidFill>
                  <a:srgbClr val="00B0F0"/>
                </a:solidFill>
                <a:latin typeface="Calibri"/>
              </a:rPr>
              <a:t>Ihr Nutzen</a:t>
            </a:r>
          </a:p>
          <a:p>
            <a:pPr>
              <a:spcBef>
                <a:spcPts val="0"/>
              </a:spcBef>
            </a:pPr>
            <a:endParaRPr lang="de-AT" sz="600" b="1" kern="0" dirty="0">
              <a:solidFill>
                <a:srgbClr val="00B0F0"/>
              </a:solidFill>
              <a:latin typeface="Calibri"/>
            </a:endParaRP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kern="0" dirty="0">
                <a:solidFill>
                  <a:schemeClr val="tx1"/>
                </a:solidFill>
                <a:latin typeface="Calibri"/>
              </a:rPr>
              <a:t>Mit diesem Tool sehen Sie worauf es ankommt und können Prioritäten setzen.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kern="0" dirty="0">
                <a:solidFill>
                  <a:schemeClr val="tx1"/>
                </a:solidFill>
                <a:latin typeface="Calibri"/>
              </a:rPr>
              <a:t>Sie erkennen die Trends und können rechtzeitig gegensteuern.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Durch zeitnahe Analysen  können Sie Gestaltungsmöglichkeiten rasch erkennen und nutzen.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b="1" dirty="0">
                <a:latin typeface="Calibri" panose="020F0502020204030204" pitchFamily="34" charset="0"/>
                <a:cs typeface="Calibri" panose="020F0502020204030204" pitchFamily="34" charset="0"/>
              </a:rPr>
              <a:t>Das Budgetierungs- und </a:t>
            </a:r>
            <a:r>
              <a:rPr lang="de-A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Forcast</a:t>
            </a:r>
            <a:r>
              <a:rPr lang="de-A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Tool gibt Ihnen Sicherheit bei der Planung Ihrer Steuerbelastung und der sich daraus ergebenden ETR!</a:t>
            </a:r>
            <a:endParaRPr lang="de-DE" sz="12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10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SN ETR Analyst</a:t>
            </a:r>
          </a:p>
        </p:txBody>
      </p:sp>
      <p:grpSp>
        <p:nvGrpSpPr>
          <p:cNvPr id="35" name="Group 31"/>
          <p:cNvGrpSpPr>
            <a:grpSpLocks noChangeAspect="1"/>
          </p:cNvGrpSpPr>
          <p:nvPr/>
        </p:nvGrpSpPr>
        <p:grpSpPr>
          <a:xfrm>
            <a:off x="5981452" y="2439738"/>
            <a:ext cx="257683" cy="238404"/>
            <a:chOff x="6378672" y="4025191"/>
            <a:chExt cx="546810" cy="607135"/>
          </a:xfrm>
          <a:solidFill>
            <a:schemeClr val="bg1"/>
          </a:solidFill>
        </p:grpSpPr>
        <p:sp>
          <p:nvSpPr>
            <p:cNvPr id="36" name="Oval 35"/>
            <p:cNvSpPr/>
            <p:nvPr/>
          </p:nvSpPr>
          <p:spPr bwMode="auto">
            <a:xfrm>
              <a:off x="6578697" y="4025191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6578697" y="4485566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6778722" y="4371266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8"/>
            <p:cNvSpPr/>
            <p:nvPr/>
          </p:nvSpPr>
          <p:spPr bwMode="auto">
            <a:xfrm>
              <a:off x="6778722" y="4139491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39"/>
            <p:cNvSpPr/>
            <p:nvPr/>
          </p:nvSpPr>
          <p:spPr bwMode="auto">
            <a:xfrm>
              <a:off x="6378672" y="4371266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0"/>
            <p:cNvSpPr/>
            <p:nvPr/>
          </p:nvSpPr>
          <p:spPr bwMode="auto">
            <a:xfrm>
              <a:off x="6378672" y="4139491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1"/>
            <p:cNvSpPr/>
            <p:nvPr/>
          </p:nvSpPr>
          <p:spPr bwMode="auto">
            <a:xfrm>
              <a:off x="6578697" y="4255378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5" name="Text Placeholder 2"/>
          <p:cNvSpPr txBox="1">
            <a:spLocks/>
          </p:cNvSpPr>
          <p:nvPr/>
        </p:nvSpPr>
        <p:spPr>
          <a:xfrm>
            <a:off x="6359946" y="1842769"/>
            <a:ext cx="2712131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Tx/>
              <a:buBlip>
                <a:blip r:embed="rId2"/>
              </a:buBlip>
              <a:defRPr sz="1400" baseline="0">
                <a:solidFill>
                  <a:srgbClr val="000000"/>
                </a:solidFill>
                <a:latin typeface="+mn-lt"/>
              </a:defRPr>
            </a:lvl2pPr>
            <a:lvl3pPr marL="350838" indent="-16827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300">
                <a:solidFill>
                  <a:srgbClr val="000000"/>
                </a:solidFill>
                <a:latin typeface="+mn-lt"/>
              </a:defRPr>
            </a:lvl3pPr>
            <a:lvl4pPr marL="541338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/>
              </a:buBlip>
              <a:tabLst/>
              <a:defRPr sz="1200">
                <a:solidFill>
                  <a:srgbClr val="000000"/>
                </a:solidFill>
                <a:latin typeface="+mn-lt"/>
              </a:defRPr>
            </a:lvl4pPr>
            <a:lvl5pPr marL="715963" indent="-17462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5"/>
              </a:buBlip>
              <a:defRPr sz="1100">
                <a:solidFill>
                  <a:srgbClr val="000000"/>
                </a:solidFill>
                <a:latin typeface="+mn-lt"/>
              </a:defRPr>
            </a:lvl5pPr>
            <a:lvl6pPr marL="906463" indent="-1905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100000"/>
              <a:buFontTx/>
              <a:buBlip>
                <a:blip r:embed="rId6"/>
              </a:buBlip>
              <a:defRPr sz="1050">
                <a:solidFill>
                  <a:srgbClr val="000000"/>
                </a:solidFill>
                <a:latin typeface="+mn-lt"/>
              </a:defRPr>
            </a:lvl6pPr>
            <a:lvl7pPr marL="784774" indent="0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None/>
              <a:defRPr sz="1100" baseline="0">
                <a:solidFill>
                  <a:srgbClr val="000000"/>
                </a:solidFill>
                <a:latin typeface="+mn-lt"/>
              </a:defRPr>
            </a:lvl7pPr>
            <a:lvl8pPr marL="1654427" indent="-239328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8pPr>
            <a:lvl9pPr marL="1884015" indent="-229589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9pPr>
          </a:lstStyle>
          <a:p>
            <a:pPr marL="92075" defTabSz="1043056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b="1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StB</a:t>
            </a:r>
            <a:r>
              <a:rPr lang="en-US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Mag. Siegbert NAGL</a:t>
            </a:r>
          </a:p>
          <a:p>
            <a:pPr marL="92075" defTabSz="1043056" fontAlgn="auto">
              <a:spcBef>
                <a:spcPts val="0"/>
              </a:spcBef>
              <a:spcAft>
                <a:spcPts val="0"/>
              </a:spcAft>
              <a:buClrTx/>
            </a:pPr>
            <a:endParaRPr lang="en-US" sz="1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2075" defTabSz="1043056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2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 +43 664 850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10 98</a:t>
            </a:r>
            <a:endPara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2075" defTabSz="1043056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2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siegbert.nagl</a:t>
            </a:r>
            <a:r>
              <a:rPr lang="en-US" sz="12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@gmx.at</a:t>
            </a:r>
          </a:p>
        </p:txBody>
      </p:sp>
      <p:grpSp>
        <p:nvGrpSpPr>
          <p:cNvPr id="47" name="Group 31"/>
          <p:cNvGrpSpPr>
            <a:grpSpLocks noChangeAspect="1"/>
          </p:cNvGrpSpPr>
          <p:nvPr/>
        </p:nvGrpSpPr>
        <p:grpSpPr>
          <a:xfrm>
            <a:off x="5991140" y="2519474"/>
            <a:ext cx="257683" cy="238404"/>
            <a:chOff x="6378672" y="4025191"/>
            <a:chExt cx="546810" cy="607135"/>
          </a:xfrm>
          <a:solidFill>
            <a:schemeClr val="bg1"/>
          </a:solidFill>
        </p:grpSpPr>
        <p:sp>
          <p:nvSpPr>
            <p:cNvPr id="48" name="Oval 35"/>
            <p:cNvSpPr/>
            <p:nvPr/>
          </p:nvSpPr>
          <p:spPr bwMode="auto">
            <a:xfrm>
              <a:off x="6578697" y="4025191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36"/>
            <p:cNvSpPr/>
            <p:nvPr/>
          </p:nvSpPr>
          <p:spPr bwMode="auto">
            <a:xfrm>
              <a:off x="6578697" y="4485566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37"/>
            <p:cNvSpPr/>
            <p:nvPr/>
          </p:nvSpPr>
          <p:spPr bwMode="auto">
            <a:xfrm>
              <a:off x="6778722" y="4371266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38"/>
            <p:cNvSpPr/>
            <p:nvPr/>
          </p:nvSpPr>
          <p:spPr bwMode="auto">
            <a:xfrm>
              <a:off x="6778722" y="4139491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39"/>
            <p:cNvSpPr/>
            <p:nvPr/>
          </p:nvSpPr>
          <p:spPr bwMode="auto">
            <a:xfrm>
              <a:off x="6378672" y="4371266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40"/>
            <p:cNvSpPr/>
            <p:nvPr/>
          </p:nvSpPr>
          <p:spPr bwMode="auto">
            <a:xfrm>
              <a:off x="6378672" y="4139491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41"/>
            <p:cNvSpPr/>
            <p:nvPr/>
          </p:nvSpPr>
          <p:spPr bwMode="auto">
            <a:xfrm>
              <a:off x="6578697" y="4255378"/>
              <a:ext cx="146760" cy="14676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5" name="Text Placeholder 3"/>
          <p:cNvSpPr txBox="1">
            <a:spLocks/>
          </p:cNvSpPr>
          <p:nvPr/>
        </p:nvSpPr>
        <p:spPr>
          <a:xfrm>
            <a:off x="6359945" y="2100433"/>
            <a:ext cx="2604543" cy="3263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Tx/>
              <a:buBlip>
                <a:blip r:embed="rId2"/>
              </a:buBlip>
              <a:defRPr sz="1400" baseline="0">
                <a:solidFill>
                  <a:srgbClr val="000000"/>
                </a:solidFill>
                <a:latin typeface="+mn-lt"/>
              </a:defRPr>
            </a:lvl2pPr>
            <a:lvl3pPr marL="350838" indent="-16827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300">
                <a:solidFill>
                  <a:srgbClr val="000000"/>
                </a:solidFill>
                <a:latin typeface="+mn-lt"/>
              </a:defRPr>
            </a:lvl3pPr>
            <a:lvl4pPr marL="541338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/>
              </a:buBlip>
              <a:tabLst/>
              <a:defRPr sz="1200">
                <a:solidFill>
                  <a:srgbClr val="000000"/>
                </a:solidFill>
                <a:latin typeface="+mn-lt"/>
              </a:defRPr>
            </a:lvl4pPr>
            <a:lvl5pPr marL="715963" indent="-17462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5"/>
              </a:buBlip>
              <a:defRPr sz="1100">
                <a:solidFill>
                  <a:srgbClr val="000000"/>
                </a:solidFill>
                <a:latin typeface="+mn-lt"/>
              </a:defRPr>
            </a:lvl5pPr>
            <a:lvl6pPr marL="906463" indent="-1905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100000"/>
              <a:buFontTx/>
              <a:buBlip>
                <a:blip r:embed="rId6"/>
              </a:buBlip>
              <a:defRPr sz="1050">
                <a:solidFill>
                  <a:srgbClr val="000000"/>
                </a:solidFill>
                <a:latin typeface="+mn-lt"/>
              </a:defRPr>
            </a:lvl6pPr>
            <a:lvl7pPr marL="784774" indent="0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None/>
              <a:defRPr sz="1100" baseline="0">
                <a:solidFill>
                  <a:srgbClr val="000000"/>
                </a:solidFill>
                <a:latin typeface="+mn-lt"/>
              </a:defRPr>
            </a:lvl7pPr>
            <a:lvl8pPr marL="1654427" indent="-239328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8pPr>
            <a:lvl9pPr marL="1884015" indent="-229589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endParaRPr lang="en-US" sz="1200" b="1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85" y="1825370"/>
            <a:ext cx="1250899" cy="1943405"/>
          </a:xfrm>
          <a:prstGeom prst="rect">
            <a:avLst/>
          </a:prstGeom>
        </p:spPr>
      </p:pic>
      <p:sp>
        <p:nvSpPr>
          <p:cNvPr id="1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66728" y="1384327"/>
            <a:ext cx="3765464" cy="1363450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 Ansprechpartner:</a:t>
            </a:r>
          </a:p>
          <a:p>
            <a:endParaRPr lang="de-DE" sz="16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6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6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Placeholder 3"/>
          <p:cNvSpPr txBox="1">
            <a:spLocks/>
          </p:cNvSpPr>
          <p:nvPr/>
        </p:nvSpPr>
        <p:spPr>
          <a:xfrm>
            <a:off x="446496" y="1391572"/>
            <a:ext cx="4053496" cy="517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Tx/>
              <a:buBlip>
                <a:blip r:embed="rId2"/>
              </a:buBlip>
              <a:defRPr sz="1400" baseline="0">
                <a:solidFill>
                  <a:srgbClr val="000000"/>
                </a:solidFill>
                <a:latin typeface="+mn-lt"/>
              </a:defRPr>
            </a:lvl2pPr>
            <a:lvl3pPr marL="350838" indent="-16827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300">
                <a:solidFill>
                  <a:srgbClr val="000000"/>
                </a:solidFill>
                <a:latin typeface="+mn-lt"/>
              </a:defRPr>
            </a:lvl3pPr>
            <a:lvl4pPr marL="541338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/>
              </a:buBlip>
              <a:tabLst/>
              <a:defRPr sz="1200">
                <a:solidFill>
                  <a:srgbClr val="000000"/>
                </a:solidFill>
                <a:latin typeface="+mn-lt"/>
              </a:defRPr>
            </a:lvl4pPr>
            <a:lvl5pPr marL="715963" indent="-17462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5"/>
              </a:buBlip>
              <a:defRPr sz="1100">
                <a:solidFill>
                  <a:srgbClr val="000000"/>
                </a:solidFill>
                <a:latin typeface="+mn-lt"/>
              </a:defRPr>
            </a:lvl5pPr>
            <a:lvl6pPr marL="906463" indent="-1905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100000"/>
              <a:buFontTx/>
              <a:buBlip>
                <a:blip r:embed="rId6"/>
              </a:buBlip>
              <a:defRPr sz="1050" baseline="0">
                <a:solidFill>
                  <a:srgbClr val="000000"/>
                </a:solidFill>
                <a:latin typeface="+mn-lt"/>
              </a:defRPr>
            </a:lvl6pPr>
            <a:lvl7pPr marL="784774" indent="0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None/>
              <a:defRPr sz="1100" baseline="0">
                <a:solidFill>
                  <a:srgbClr val="000000"/>
                </a:solidFill>
                <a:latin typeface="+mn-lt"/>
              </a:defRPr>
            </a:lvl7pPr>
            <a:lvl8pPr marL="1654427" indent="-239328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8pPr>
            <a:lvl9pPr marL="1884015" indent="-229589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AT" sz="1600" b="1" dirty="0">
                <a:solidFill>
                  <a:srgbClr val="00B0F0"/>
                </a:solidFill>
              </a:rPr>
              <a:t>Überzeugen Sie sich selbst</a:t>
            </a:r>
          </a:p>
          <a:p>
            <a:pPr>
              <a:spcBef>
                <a:spcPts val="0"/>
              </a:spcBef>
            </a:pPr>
            <a:endParaRPr lang="de-AT" sz="600" b="1" dirty="0">
              <a:solidFill>
                <a:srgbClr val="00B0F0"/>
              </a:solidFill>
              <a:latin typeface="Calibri"/>
            </a:endParaRPr>
          </a:p>
          <a:p>
            <a:r>
              <a:rPr lang="de-AT" sz="1200" b="1" dirty="0">
                <a:latin typeface="Calibri"/>
              </a:rPr>
              <a:t>Vorführung</a:t>
            </a:r>
          </a:p>
          <a:p>
            <a:pPr marL="268288" indent="-268288">
              <a:buClr>
                <a:srgbClr val="00B0F0"/>
              </a:buClr>
              <a:buFont typeface="Symbol"/>
              <a:buChar char="·"/>
            </a:pPr>
            <a:r>
              <a:rPr lang="de-AT" sz="1200" dirty="0">
                <a:latin typeface="Calibri"/>
              </a:rPr>
              <a:t>Gerne führen wir Ihnen das Tool mit all seinen Funktionen vor.</a:t>
            </a:r>
          </a:p>
          <a:p>
            <a:pPr>
              <a:spcBef>
                <a:spcPts val="0"/>
              </a:spcBef>
              <a:buClrTx/>
            </a:pPr>
            <a:endParaRPr lang="de-AT" sz="600" dirty="0">
              <a:latin typeface="Calibri"/>
            </a:endParaRPr>
          </a:p>
          <a:p>
            <a:pPr>
              <a:buClrTx/>
            </a:pPr>
            <a:r>
              <a:rPr lang="de-AT" sz="1200" b="1" dirty="0">
                <a:latin typeface="Calibri"/>
              </a:rPr>
              <a:t>Wir lassen Sie nicht im Stich</a:t>
            </a:r>
          </a:p>
          <a:p>
            <a:pPr marL="268288" indent="-268288">
              <a:buClr>
                <a:srgbClr val="00B0F0"/>
              </a:buClr>
              <a:buFont typeface="Symbol"/>
              <a:buChar char="·"/>
            </a:pPr>
            <a:r>
              <a:rPr lang="de-AT" sz="1200" dirty="0">
                <a:latin typeface="Calibri"/>
              </a:rPr>
              <a:t>Mit dem Tool erhalten Sie auch eine Anleitung die Ihnen alle Funktionen noch einmal Schritt für Schritt erklärt.</a:t>
            </a:r>
          </a:p>
          <a:p>
            <a:pPr marL="268288" indent="-268288">
              <a:buClr>
                <a:srgbClr val="00B0F0"/>
              </a:buClr>
              <a:buFont typeface="Symbol"/>
              <a:buChar char="·"/>
            </a:pPr>
            <a:r>
              <a:rPr lang="de-AT" sz="1200" dirty="0">
                <a:latin typeface="Calibri"/>
              </a:rPr>
              <a:t>Natürlich Stehen wir Ihnen auch nach dem Kauf gerne mit Rat und Tat zur Seite.</a:t>
            </a:r>
          </a:p>
          <a:p>
            <a:pPr>
              <a:spcBef>
                <a:spcPts val="0"/>
              </a:spcBef>
              <a:buClrTx/>
            </a:pPr>
            <a:endParaRPr lang="de-AT" sz="600" dirty="0">
              <a:latin typeface="Calibri"/>
            </a:endParaRPr>
          </a:p>
          <a:p>
            <a:pPr>
              <a:buClrTx/>
            </a:pPr>
            <a:r>
              <a:rPr lang="de-AT" sz="1200" b="1" dirty="0">
                <a:latin typeface="Calibri"/>
              </a:rPr>
              <a:t>Updates</a:t>
            </a:r>
          </a:p>
          <a:p>
            <a:pPr marL="268288" indent="-268288">
              <a:buClr>
                <a:srgbClr val="00B0F0"/>
              </a:buClr>
              <a:buFont typeface="Symbol"/>
              <a:buChar char="·"/>
            </a:pPr>
            <a:r>
              <a:rPr lang="de-AT" sz="1200" dirty="0">
                <a:latin typeface="Calibri"/>
              </a:rPr>
              <a:t>Profitieren Sie von unseren kostenlosen Updates.</a:t>
            </a:r>
          </a:p>
          <a:p>
            <a:pPr>
              <a:spcBef>
                <a:spcPts val="0"/>
              </a:spcBef>
              <a:buClrTx/>
            </a:pPr>
            <a:endParaRPr lang="de-AT" sz="600" b="1" dirty="0">
              <a:latin typeface="Calibri"/>
            </a:endParaRPr>
          </a:p>
          <a:p>
            <a:pPr>
              <a:buClrTx/>
            </a:pPr>
            <a:r>
              <a:rPr lang="de-AT" sz="1200" b="1" dirty="0">
                <a:latin typeface="Calibri"/>
              </a:rPr>
              <a:t>Erweiterungen</a:t>
            </a:r>
          </a:p>
          <a:p>
            <a:pPr marL="268288" indent="-268288">
              <a:buClr>
                <a:srgbClr val="00B0F0"/>
              </a:buClr>
              <a:buFont typeface="Symbol"/>
              <a:buChar char="·"/>
            </a:pPr>
            <a:r>
              <a:rPr lang="de-AT" sz="1200" dirty="0">
                <a:latin typeface="Calibri"/>
              </a:rPr>
              <a:t>Sie können Ihr Tool jederzeit und unkompliziert von der Basisversion auf die Standardversion oder die Pro-Version erweitern.</a:t>
            </a:r>
          </a:p>
          <a:p>
            <a:pPr marL="171450" indent="-1714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de-AT" sz="1200" dirty="0">
              <a:latin typeface="Calibri"/>
            </a:endParaRPr>
          </a:p>
          <a:p>
            <a:r>
              <a:rPr lang="de-AT" sz="1200" b="1" dirty="0">
                <a:solidFill>
                  <a:srgbClr val="00B0F0"/>
                </a:solidFill>
                <a:latin typeface="Calibri"/>
              </a:rPr>
              <a:t>Testen Sie uns. Wir sind überzeugt dass Sie unser Tool begeistern wird.</a:t>
            </a:r>
            <a:endParaRPr lang="de-DE" sz="1200" b="1" dirty="0">
              <a:solidFill>
                <a:srgbClr val="00B0F0"/>
              </a:solidFill>
              <a:latin typeface="Calibri"/>
            </a:endParaRPr>
          </a:p>
          <a:p>
            <a:pPr>
              <a:buClr>
                <a:srgbClr val="00B0F0"/>
              </a:buClr>
            </a:pPr>
            <a:endParaRPr lang="de-DE" sz="600" dirty="0">
              <a:latin typeface="Calibri"/>
            </a:endParaRPr>
          </a:p>
          <a:p>
            <a:pPr>
              <a:buClr>
                <a:srgbClr val="00B0F0"/>
              </a:buClr>
            </a:pPr>
            <a:endParaRPr lang="de-DE" sz="6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26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88024" y="1396015"/>
            <a:ext cx="3909480" cy="5227072"/>
          </a:xfrm>
        </p:spPr>
        <p:txBody>
          <a:bodyPr/>
          <a:lstStyle/>
          <a:p>
            <a:pPr marL="0" indent="0">
              <a:buNone/>
            </a:pPr>
            <a:r>
              <a:rPr lang="de-DE" sz="1200" b="1" dirty="0">
                <a:latin typeface="Calibri"/>
              </a:rPr>
              <a:t>Unsere Lösung für Sie:        </a:t>
            </a:r>
            <a:r>
              <a:rPr lang="de-DE" sz="1600" b="1" dirty="0">
                <a:solidFill>
                  <a:srgbClr val="00B0F0"/>
                </a:solidFill>
                <a:latin typeface="Calibri"/>
              </a:rPr>
              <a:t>SN ETR Analyst</a:t>
            </a:r>
            <a:endParaRPr lang="de-DE" sz="1600" b="1" dirty="0">
              <a:latin typeface="Calibri"/>
            </a:endParaRPr>
          </a:p>
          <a:p>
            <a:pPr>
              <a:spcBef>
                <a:spcPts val="0"/>
              </a:spcBef>
            </a:pPr>
            <a:endParaRPr lang="de-DE" sz="600" b="1" dirty="0">
              <a:latin typeface="Calibri"/>
            </a:endParaRPr>
          </a:p>
          <a:p>
            <a:pPr marL="0" indent="0">
              <a:spcBef>
                <a:spcPts val="0"/>
              </a:spcBef>
              <a:buClr>
                <a:srgbClr val="00B0F0"/>
              </a:buClr>
              <a:buNone/>
            </a:pPr>
            <a:r>
              <a:rPr lang="de-DE" sz="1200" u="sng" dirty="0">
                <a:latin typeface="Calibri"/>
              </a:rPr>
              <a:t>Basisversion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DE" sz="1200" dirty="0">
                <a:latin typeface="Calibri"/>
              </a:rPr>
              <a:t>Analysieren Sie die ETR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dirty="0">
                <a:latin typeface="Calibri"/>
              </a:rPr>
              <a:t>Erstellen Sie eine Überleitung zur GTR (Group </a:t>
            </a:r>
            <a:r>
              <a:rPr lang="de-AT" sz="1200" dirty="0" err="1">
                <a:latin typeface="Calibri"/>
              </a:rPr>
              <a:t>Tax</a:t>
            </a:r>
            <a:r>
              <a:rPr lang="de-AT" sz="1200" dirty="0">
                <a:latin typeface="Calibri"/>
              </a:rPr>
              <a:t> Rate)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dirty="0">
                <a:latin typeface="Calibri"/>
              </a:rPr>
              <a:t>Erklären Sie die Ursachen der Veränderungen in der ETR zwischen zwei Perioden</a:t>
            </a:r>
          </a:p>
          <a:p>
            <a:pPr>
              <a:spcBef>
                <a:spcPts val="0"/>
              </a:spcBef>
              <a:buClr>
                <a:srgbClr val="00B0F0"/>
              </a:buClr>
            </a:pPr>
            <a:endParaRPr lang="de-DE" sz="600" dirty="0">
              <a:latin typeface="Calibri"/>
            </a:endParaRPr>
          </a:p>
          <a:p>
            <a:pPr marL="0" indent="0">
              <a:spcBef>
                <a:spcPts val="0"/>
              </a:spcBef>
              <a:buClr>
                <a:srgbClr val="00B0F0"/>
              </a:buClr>
              <a:buNone/>
            </a:pPr>
            <a:r>
              <a:rPr lang="de-DE" sz="1200" u="sng" dirty="0">
                <a:latin typeface="Calibri"/>
              </a:rPr>
              <a:t>Standardversion</a:t>
            </a:r>
            <a:endParaRPr lang="de-AT" sz="1200" u="sng" dirty="0">
              <a:latin typeface="Calibri"/>
            </a:endParaRP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dirty="0">
                <a:latin typeface="Calibri"/>
              </a:rPr>
              <a:t>Berechnen Sie die ANTR (Average Nominal </a:t>
            </a:r>
            <a:r>
              <a:rPr lang="de-AT" sz="1200" dirty="0" err="1">
                <a:latin typeface="Calibri"/>
              </a:rPr>
              <a:t>Tax</a:t>
            </a:r>
            <a:r>
              <a:rPr lang="de-AT" sz="1200" dirty="0">
                <a:latin typeface="Calibri"/>
              </a:rPr>
              <a:t> Rate)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dirty="0">
                <a:latin typeface="Calibri"/>
              </a:rPr>
              <a:t>Erstellen Sie eine Überleitung der ETR zur ANTR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dirty="0">
                <a:latin typeface="Calibri"/>
              </a:rPr>
              <a:t>Erklären Sie die Ursachen der Veränderungen der ANTR zwischen zwei Perioden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dirty="0">
                <a:latin typeface="Calibri"/>
              </a:rPr>
              <a:t>Vergleichen Sie die Entwicklung der ETR, ANTR und GTR über mehrere Perioden hinweg</a:t>
            </a:r>
          </a:p>
          <a:p>
            <a:pPr>
              <a:spcBef>
                <a:spcPts val="0"/>
              </a:spcBef>
              <a:buClr>
                <a:srgbClr val="00B0F0"/>
              </a:buClr>
            </a:pPr>
            <a:endParaRPr lang="de-AT" sz="600" dirty="0">
              <a:latin typeface="Calibri"/>
            </a:endParaRPr>
          </a:p>
          <a:p>
            <a:pPr marL="0" indent="0">
              <a:spcBef>
                <a:spcPts val="0"/>
              </a:spcBef>
              <a:buClr>
                <a:srgbClr val="00B0F0"/>
              </a:buClr>
              <a:buNone/>
            </a:pPr>
            <a:r>
              <a:rPr lang="de-DE" sz="1200" u="sng" dirty="0">
                <a:latin typeface="Calibri"/>
              </a:rPr>
              <a:t>Erweiterte Version</a:t>
            </a:r>
            <a:endParaRPr lang="de-AT" sz="1200" u="sng" dirty="0">
              <a:latin typeface="Calibri"/>
            </a:endParaRP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dirty="0">
                <a:latin typeface="Calibri"/>
              </a:rPr>
              <a:t>Budgetieren Sie die Steuer für zukünftige Perioden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dirty="0">
                <a:latin typeface="Calibri"/>
              </a:rPr>
              <a:t>Erstellen Sie einen revolvierenden Forecast für die ETR der laufenden Periode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de-AT" sz="1200" b="1" dirty="0">
                <a:solidFill>
                  <a:srgbClr val="00B0F0"/>
                </a:solidFill>
                <a:latin typeface="Calibri"/>
              </a:rPr>
              <a:t>Nutzen Sie die Möglichkeiten einer modernen IT Applikationen und sichern Sie sich Ihren Vorsprung!</a:t>
            </a:r>
            <a:endParaRPr lang="de-DE" sz="600" dirty="0">
              <a:latin typeface="Calibri"/>
            </a:endParaRPr>
          </a:p>
          <a:p>
            <a:pPr marL="171450" indent="-171450" eaLnBrk="0" hangingPunct="0">
              <a:spcBef>
                <a:spcPts val="600"/>
              </a:spcBef>
              <a:spcAft>
                <a:spcPts val="0"/>
              </a:spcAft>
              <a:buClr>
                <a:srgbClr val="34B6E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de-AT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0" dirty="0"/>
              <a:t>SN ETR Analyst</a:t>
            </a: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446496" y="1391572"/>
            <a:ext cx="4053496" cy="5345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Tx/>
              <a:buBlip>
                <a:blip r:embed="rId2"/>
              </a:buBlip>
              <a:defRPr sz="1400" baseline="0">
                <a:solidFill>
                  <a:srgbClr val="000000"/>
                </a:solidFill>
                <a:latin typeface="+mn-lt"/>
              </a:defRPr>
            </a:lvl2pPr>
            <a:lvl3pPr marL="350838" indent="-16827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300">
                <a:solidFill>
                  <a:srgbClr val="000000"/>
                </a:solidFill>
                <a:latin typeface="+mn-lt"/>
              </a:defRPr>
            </a:lvl3pPr>
            <a:lvl4pPr marL="541338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/>
              </a:buBlip>
              <a:tabLst/>
              <a:defRPr sz="1200">
                <a:solidFill>
                  <a:srgbClr val="000000"/>
                </a:solidFill>
                <a:latin typeface="+mn-lt"/>
              </a:defRPr>
            </a:lvl4pPr>
            <a:lvl5pPr marL="715963" indent="-17462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5"/>
              </a:buBlip>
              <a:defRPr sz="1100">
                <a:solidFill>
                  <a:srgbClr val="000000"/>
                </a:solidFill>
                <a:latin typeface="+mn-lt"/>
              </a:defRPr>
            </a:lvl5pPr>
            <a:lvl6pPr marL="906463" indent="-1905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100000"/>
              <a:buFontTx/>
              <a:buBlip>
                <a:blip r:embed="rId6"/>
              </a:buBlip>
              <a:defRPr sz="1050" baseline="0">
                <a:solidFill>
                  <a:srgbClr val="000000"/>
                </a:solidFill>
                <a:latin typeface="+mn-lt"/>
              </a:defRPr>
            </a:lvl6pPr>
            <a:lvl7pPr marL="784774" indent="0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None/>
              <a:defRPr sz="1100" baseline="0">
                <a:solidFill>
                  <a:srgbClr val="000000"/>
                </a:solidFill>
                <a:latin typeface="+mn-lt"/>
              </a:defRPr>
            </a:lvl7pPr>
            <a:lvl8pPr marL="1654427" indent="-239328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8pPr>
            <a:lvl9pPr marL="1884015" indent="-229589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AT" sz="1600" b="1" dirty="0" err="1">
                <a:solidFill>
                  <a:srgbClr val="00B0F0"/>
                </a:solidFill>
                <a:latin typeface="Calibri"/>
              </a:rPr>
              <a:t>Tax</a:t>
            </a:r>
            <a:r>
              <a:rPr lang="de-AT" sz="1600" b="1" dirty="0">
                <a:solidFill>
                  <a:srgbClr val="00B0F0"/>
                </a:solidFill>
                <a:latin typeface="Calibri"/>
              </a:rPr>
              <a:t> Management</a:t>
            </a:r>
          </a:p>
          <a:p>
            <a:r>
              <a:rPr lang="de-AT" sz="1200" dirty="0">
                <a:solidFill>
                  <a:srgbClr val="00B0F0"/>
                </a:solidFill>
                <a:latin typeface="Calibri"/>
              </a:rPr>
              <a:t>Ein modernes Steuer Management erfordert die EDV technische Unterstützung der entsprechenden Prozesse sowie die EDV technische Erfassung aller die Steuerposition beeinflussenden Faktoren.</a:t>
            </a:r>
          </a:p>
          <a:p>
            <a:endParaRPr lang="de-AT" sz="600" dirty="0">
              <a:solidFill>
                <a:srgbClr val="00B0F0"/>
              </a:solidFill>
              <a:latin typeface="Calibri"/>
            </a:endParaRPr>
          </a:p>
          <a:p>
            <a:r>
              <a:rPr lang="de-AT" sz="1200" b="1" dirty="0">
                <a:latin typeface="Calibri"/>
              </a:rPr>
              <a:t>Sie stehen vor folgenden Herausforderungen:</a:t>
            </a:r>
          </a:p>
          <a:p>
            <a:pPr marL="268288" indent="-268288">
              <a:buClr>
                <a:srgbClr val="00B0F0"/>
              </a:buClr>
              <a:buFont typeface="Symbol"/>
              <a:buChar char="·"/>
            </a:pPr>
            <a:r>
              <a:rPr lang="de-AT" sz="1200" dirty="0">
                <a:latin typeface="Calibri"/>
              </a:rPr>
              <a:t>Sie sollen die Abweichung der Effektiven </a:t>
            </a:r>
            <a:r>
              <a:rPr lang="de-AT" sz="1200" dirty="0" err="1">
                <a:latin typeface="Calibri"/>
              </a:rPr>
              <a:t>Tax</a:t>
            </a:r>
            <a:r>
              <a:rPr lang="de-AT" sz="1200" dirty="0">
                <a:latin typeface="Calibri"/>
              </a:rPr>
              <a:t> Rate zur Group </a:t>
            </a:r>
            <a:r>
              <a:rPr lang="de-AT" sz="1200" dirty="0" err="1">
                <a:latin typeface="Calibri"/>
              </a:rPr>
              <a:t>Tax</a:t>
            </a:r>
            <a:r>
              <a:rPr lang="de-AT" sz="1200" dirty="0">
                <a:latin typeface="Calibri"/>
              </a:rPr>
              <a:t> rate erklären.</a:t>
            </a:r>
          </a:p>
          <a:p>
            <a:pPr marL="268288" indent="-268288">
              <a:buClr>
                <a:srgbClr val="00B0F0"/>
              </a:buClr>
              <a:buFont typeface="Symbol"/>
              <a:buChar char="·"/>
            </a:pPr>
            <a:r>
              <a:rPr lang="de-AT" sz="1200" dirty="0">
                <a:latin typeface="Calibri"/>
              </a:rPr>
              <a:t>Sie sollen die Schwankungen in der Effektive </a:t>
            </a:r>
            <a:r>
              <a:rPr lang="de-AT" sz="1200" dirty="0" err="1">
                <a:latin typeface="Calibri"/>
              </a:rPr>
              <a:t>tax</a:t>
            </a:r>
            <a:r>
              <a:rPr lang="de-AT" sz="1200" dirty="0">
                <a:latin typeface="Calibri"/>
              </a:rPr>
              <a:t> rate im Detail erklären, können aber nur die wesentlichsten Effekte grob abschätzen.</a:t>
            </a:r>
          </a:p>
          <a:p>
            <a:pPr marL="268288" indent="-268288">
              <a:buClr>
                <a:srgbClr val="00B0F0"/>
              </a:buClr>
              <a:buFont typeface="Symbol"/>
              <a:buChar char="·"/>
            </a:pPr>
            <a:r>
              <a:rPr lang="de-AT" sz="1200" dirty="0">
                <a:latin typeface="Calibri"/>
              </a:rPr>
              <a:t>Sie wollen den Erfolg der Steuerabteilung messen wissen aber nicht wie.</a:t>
            </a:r>
          </a:p>
          <a:p>
            <a:pPr marL="268288" indent="-268288">
              <a:buClr>
                <a:srgbClr val="00B0F0"/>
              </a:buClr>
              <a:buFont typeface="Symbol"/>
              <a:buChar char="·"/>
            </a:pPr>
            <a:r>
              <a:rPr lang="de-AT" sz="1200" dirty="0">
                <a:latin typeface="Calibri"/>
              </a:rPr>
              <a:t>Sie sollen das Ergebnis nach Steuern budgetieren haben aber nicht die Daten oder Kapazitäten um auf Basis von Planzahlen alle Steuererklärungen durchzurechnen.</a:t>
            </a:r>
          </a:p>
          <a:p>
            <a:pPr marL="268288" indent="-268288">
              <a:buClr>
                <a:srgbClr val="00B0F0"/>
              </a:buClr>
              <a:buFont typeface="Symbol"/>
              <a:buChar char="·"/>
            </a:pPr>
            <a:r>
              <a:rPr lang="de-AT" sz="1200" dirty="0">
                <a:latin typeface="Calibri"/>
              </a:rPr>
              <a:t>Sie sollen die vorhandenen Verlustvorträge bewerten, wissen aber nicht wann sie sich in welcher Höhe verbrauchen werden. </a:t>
            </a:r>
          </a:p>
          <a:p>
            <a:r>
              <a:rPr lang="de-AT" sz="1200" b="1" dirty="0">
                <a:solidFill>
                  <a:srgbClr val="00B0F0"/>
                </a:solidFill>
                <a:latin typeface="Calibri"/>
              </a:rPr>
              <a:t>Sie brauchen alles auf Knopfdruck und mit </a:t>
            </a:r>
            <a:r>
              <a:rPr lang="de-DE" sz="1200" b="1" dirty="0">
                <a:solidFill>
                  <a:srgbClr val="00B0F0"/>
                </a:solidFill>
                <a:latin typeface="Calibri"/>
              </a:rPr>
              <a:t>graphischer Unterstützung?</a:t>
            </a:r>
          </a:p>
          <a:p>
            <a:pPr>
              <a:buClr>
                <a:srgbClr val="00B0F0"/>
              </a:buClr>
            </a:pPr>
            <a:endParaRPr lang="de-DE" sz="600" dirty="0">
              <a:latin typeface="Calibri"/>
            </a:endParaRPr>
          </a:p>
          <a:p>
            <a:pPr>
              <a:buClr>
                <a:srgbClr val="00B0F0"/>
              </a:buClr>
            </a:pPr>
            <a:endParaRPr lang="de-DE" sz="6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57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395288" y="1066819"/>
            <a:ext cx="6145200" cy="994029"/>
          </a:xfrm>
        </p:spPr>
        <p:txBody>
          <a:bodyPr>
            <a:normAutofit fontScale="90000"/>
          </a:bodyPr>
          <a:lstStyle/>
          <a:p>
            <a:pPr lvl="2" indent="-479425"/>
            <a:r>
              <a:rPr lang="de-AT" sz="3600" dirty="0">
                <a:solidFill>
                  <a:srgbClr val="0070C0"/>
                </a:solidFill>
              </a:rPr>
              <a:t>Überblick und</a:t>
            </a:r>
            <a:br>
              <a:rPr lang="de-AT" sz="3600" dirty="0">
                <a:solidFill>
                  <a:srgbClr val="0070C0"/>
                </a:solidFill>
              </a:rPr>
            </a:br>
            <a:r>
              <a:rPr lang="de-AT" sz="3600" dirty="0">
                <a:solidFill>
                  <a:srgbClr val="0070C0"/>
                </a:solidFill>
              </a:rPr>
              <a:t>Vorstellung des Tools</a:t>
            </a:r>
          </a:p>
        </p:txBody>
      </p:sp>
      <p:sp>
        <p:nvSpPr>
          <p:cNvPr id="4" name="Gleichschenkliges Dreieck 3"/>
          <p:cNvSpPr>
            <a:spLocks noChangeAspect="1"/>
          </p:cNvSpPr>
          <p:nvPr/>
        </p:nvSpPr>
        <p:spPr>
          <a:xfrm rot="5400000" flipH="1" flipV="1">
            <a:off x="3909715" y="1643013"/>
            <a:ext cx="6500813" cy="3448050"/>
          </a:xfrm>
          <a:prstGeom prst="triangle">
            <a:avLst>
              <a:gd name="adj" fmla="val 49703"/>
            </a:avLst>
          </a:prstGeom>
          <a:gradFill flip="none" rotWithShape="1">
            <a:gsLst>
              <a:gs pos="0">
                <a:srgbClr val="BDD7EE"/>
              </a:gs>
              <a:gs pos="24000">
                <a:srgbClr val="9DC3E6"/>
              </a:gs>
              <a:gs pos="75000">
                <a:srgbClr val="2E74B4"/>
              </a:gs>
              <a:gs pos="56000">
                <a:srgbClr val="2E75B6"/>
              </a:gs>
              <a:gs pos="100000">
                <a:srgbClr val="2E74B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395536" y="2434971"/>
            <a:ext cx="4320480" cy="56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5pPr>
            <a:lvl6pPr marL="457119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2569"/>
                </a:solidFill>
                <a:latin typeface="Arial" charset="0"/>
              </a:defRPr>
            </a:lvl6pPr>
            <a:lvl7pPr marL="914239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2569"/>
                </a:solidFill>
                <a:latin typeface="Arial" charset="0"/>
              </a:defRPr>
            </a:lvl7pPr>
            <a:lvl8pPr marL="1371358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2569"/>
                </a:solidFill>
                <a:latin typeface="Arial" charset="0"/>
              </a:defRPr>
            </a:lvl8pPr>
            <a:lvl9pPr marL="1828477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2569"/>
                </a:solidFill>
                <a:latin typeface="Arial" charset="0"/>
              </a:defRPr>
            </a:lvl9pPr>
          </a:lstStyle>
          <a:p>
            <a:pPr marL="0" lvl="2" indent="-479425"/>
            <a:r>
              <a:rPr lang="de-AT" sz="3600" kern="0" dirty="0">
                <a:solidFill>
                  <a:schemeClr val="tx2"/>
                </a:solidFill>
              </a:rPr>
              <a:t>Basisversion</a:t>
            </a:r>
          </a:p>
        </p:txBody>
      </p:sp>
    </p:spTree>
    <p:extLst>
      <p:ext uri="{BB962C8B-B14F-4D97-AF65-F5344CB8AC3E}">
        <p14:creationId xmlns:p14="http://schemas.microsoft.com/office/powerpoint/2010/main" val="112057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SN ETR Analyst</a:t>
            </a:r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88024" y="1396015"/>
            <a:ext cx="3909480" cy="4013406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Unsere Lösung – SN ETR Analyst</a:t>
            </a:r>
            <a:endParaRPr lang="en-GB" sz="16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Alle Zahlen im Griff: </a:t>
            </a:r>
          </a:p>
          <a:p>
            <a:pPr marL="268288" indent="-268288" defTabSz="457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B0F0"/>
              </a:buClr>
              <a:buFont typeface="Symbol"/>
              <a:buChar char="·"/>
            </a:pPr>
            <a:r>
              <a:rPr lang="de-DE" sz="1200" dirty="0">
                <a:solidFill>
                  <a:srgbClr val="000000"/>
                </a:solidFill>
                <a:latin typeface="Calibri"/>
              </a:rPr>
              <a:t>Die wichtigsten Zahlen sind farblich markiert. Damit sehen Sie auf einen Blick worauf es ankommt.</a:t>
            </a:r>
          </a:p>
          <a:p>
            <a:endParaRPr lang="de-DE" sz="1200" b="1" dirty="0"/>
          </a:p>
          <a:p>
            <a:endParaRPr lang="de-DE" sz="1200" b="1" dirty="0"/>
          </a:p>
          <a:p>
            <a:endParaRPr lang="de-DE" sz="1200" b="1" dirty="0"/>
          </a:p>
          <a:p>
            <a:endParaRPr lang="de-DE" sz="1200" b="1" dirty="0"/>
          </a:p>
          <a:p>
            <a:endParaRPr lang="de-DE" sz="1200" b="1" dirty="0"/>
          </a:p>
          <a:p>
            <a:endParaRPr lang="de-DE" sz="1200" b="1" dirty="0"/>
          </a:p>
          <a:p>
            <a:endParaRPr lang="de-DE" sz="1200" b="1" dirty="0"/>
          </a:p>
          <a:p>
            <a:endParaRPr lang="de-DE" sz="1200" b="1" dirty="0"/>
          </a:p>
          <a:p>
            <a:endParaRPr lang="de-DE" sz="1200" b="1" dirty="0"/>
          </a:p>
          <a:p>
            <a:endParaRPr lang="de-DE" sz="1200" b="1" dirty="0"/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446496" y="1391572"/>
            <a:ext cx="4053496" cy="4965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Tx/>
              <a:buBlip>
                <a:blip r:embed="rId2"/>
              </a:buBlip>
              <a:defRPr sz="1400" baseline="0">
                <a:solidFill>
                  <a:srgbClr val="000000"/>
                </a:solidFill>
                <a:latin typeface="+mn-lt"/>
              </a:defRPr>
            </a:lvl2pPr>
            <a:lvl3pPr marL="350838" indent="-16827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300">
                <a:solidFill>
                  <a:srgbClr val="000000"/>
                </a:solidFill>
                <a:latin typeface="+mn-lt"/>
              </a:defRPr>
            </a:lvl3pPr>
            <a:lvl4pPr marL="541338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/>
              </a:buBlip>
              <a:tabLst/>
              <a:defRPr sz="1200">
                <a:solidFill>
                  <a:srgbClr val="000000"/>
                </a:solidFill>
                <a:latin typeface="+mn-lt"/>
              </a:defRPr>
            </a:lvl4pPr>
            <a:lvl5pPr marL="715963" indent="-17462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5"/>
              </a:buBlip>
              <a:defRPr sz="1100">
                <a:solidFill>
                  <a:srgbClr val="000000"/>
                </a:solidFill>
                <a:latin typeface="+mn-lt"/>
              </a:defRPr>
            </a:lvl5pPr>
            <a:lvl6pPr marL="906463" indent="-1905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100000"/>
              <a:buFontTx/>
              <a:buBlip>
                <a:blip r:embed="rId6"/>
              </a:buBlip>
              <a:defRPr sz="1050" baseline="0">
                <a:solidFill>
                  <a:srgbClr val="000000"/>
                </a:solidFill>
                <a:latin typeface="+mn-lt"/>
              </a:defRPr>
            </a:lvl6pPr>
            <a:lvl7pPr marL="784774" indent="0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None/>
              <a:defRPr sz="1100" baseline="0">
                <a:solidFill>
                  <a:srgbClr val="000000"/>
                </a:solidFill>
                <a:latin typeface="+mn-lt"/>
              </a:defRPr>
            </a:lvl7pPr>
            <a:lvl8pPr marL="1654427" indent="-239328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8pPr>
            <a:lvl9pPr marL="1884015" indent="-229589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DE" sz="1200" b="1" dirty="0">
                <a:latin typeface="Calibri"/>
              </a:rPr>
              <a:t>Sie kennen folgendes Problem:</a:t>
            </a:r>
          </a:p>
          <a:p>
            <a:endParaRPr lang="de-AT" sz="1600" dirty="0">
              <a:latin typeface="Calibri"/>
            </a:endParaRPr>
          </a:p>
          <a:p>
            <a:endParaRPr lang="de-AT" sz="1600" dirty="0">
              <a:latin typeface="Calibri"/>
            </a:endParaRPr>
          </a:p>
          <a:p>
            <a:endParaRPr lang="de-AT" sz="1600" dirty="0">
              <a:latin typeface="Calibri"/>
            </a:endParaRPr>
          </a:p>
          <a:p>
            <a:endParaRPr lang="de-AT" sz="1600" dirty="0">
              <a:latin typeface="Calibri"/>
            </a:endParaRPr>
          </a:p>
          <a:p>
            <a:endParaRPr lang="de-AT" sz="1600" dirty="0">
              <a:latin typeface="Calibri"/>
            </a:endParaRPr>
          </a:p>
          <a:p>
            <a:endParaRPr lang="de-AT" sz="1600" dirty="0">
              <a:latin typeface="Calibri"/>
            </a:endParaRPr>
          </a:p>
          <a:p>
            <a:endParaRPr lang="de-AT" sz="1600" dirty="0">
              <a:latin typeface="Calibri"/>
            </a:endParaRPr>
          </a:p>
          <a:p>
            <a:endParaRPr lang="de-AT" sz="1600" dirty="0">
              <a:latin typeface="Calibri"/>
            </a:endParaRPr>
          </a:p>
          <a:p>
            <a:endParaRPr lang="de-AT" sz="1200" b="1" dirty="0">
              <a:latin typeface="Calibri"/>
            </a:endParaRPr>
          </a:p>
          <a:p>
            <a:r>
              <a:rPr lang="de-AT" sz="1200" b="1" dirty="0">
                <a:latin typeface="Calibri"/>
              </a:rPr>
              <a:t>Sie benötigen Antworten auf folgende Fragen</a:t>
            </a:r>
          </a:p>
          <a:p>
            <a:pPr marL="268288" indent="-268288">
              <a:buClr>
                <a:srgbClr val="00B0F0"/>
              </a:buClr>
              <a:buFont typeface="Symbol"/>
              <a:buChar char="·"/>
            </a:pPr>
            <a:r>
              <a:rPr lang="de-AT" sz="1200" dirty="0">
                <a:latin typeface="Calibri"/>
              </a:rPr>
              <a:t>Ist die ETR gut und hat sie sich verbessert oder verschlechtert?</a:t>
            </a:r>
          </a:p>
          <a:p>
            <a:pPr marL="268288" indent="-268288">
              <a:buClr>
                <a:srgbClr val="00B0F0"/>
              </a:buClr>
              <a:buFont typeface="Symbol"/>
              <a:buChar char="·"/>
            </a:pPr>
            <a:r>
              <a:rPr lang="de-AT" sz="1200" dirty="0">
                <a:latin typeface="Calibri"/>
              </a:rPr>
              <a:t>Welchen Einfluss hatten die einzelnen Gesellschaften auf die ETR?</a:t>
            </a:r>
          </a:p>
          <a:p>
            <a:pPr marL="268288" indent="-268288">
              <a:buClr>
                <a:srgbClr val="00B0F0"/>
              </a:buClr>
              <a:buFont typeface="Symbol"/>
              <a:buChar char="·"/>
            </a:pPr>
            <a:r>
              <a:rPr lang="de-AT" sz="1200" dirty="0">
                <a:latin typeface="Calibri"/>
              </a:rPr>
              <a:t>Welche Gesellschaften trugen in welchem Ausmaß zur Änderung der ETR bei?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0003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8" y="3284984"/>
            <a:ext cx="30003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9"/>
          <a:srcRect t="10795" r="28639" b="3548"/>
          <a:stretch/>
        </p:blipFill>
        <p:spPr bwMode="auto">
          <a:xfrm>
            <a:off x="4788024" y="2478993"/>
            <a:ext cx="2610100" cy="1958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Grafik 36"/>
          <p:cNvPicPr/>
          <p:nvPr/>
        </p:nvPicPr>
        <p:blipFill rotWithShape="1">
          <a:blip r:embed="rId10"/>
          <a:srcRect t="10452" r="33841" b="3546"/>
          <a:stretch/>
        </p:blipFill>
        <p:spPr bwMode="auto">
          <a:xfrm>
            <a:off x="5580112" y="4523459"/>
            <a:ext cx="2458720" cy="1997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552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3"/>
          <p:cNvSpPr txBox="1">
            <a:spLocks/>
          </p:cNvSpPr>
          <p:nvPr/>
        </p:nvSpPr>
        <p:spPr>
          <a:xfrm>
            <a:off x="434917" y="1391572"/>
            <a:ext cx="3909480" cy="463716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Tx/>
              <a:buBlip>
                <a:blip r:embed="rId6"/>
              </a:buBlip>
              <a:defRPr sz="1400" baseline="0">
                <a:solidFill>
                  <a:srgbClr val="000000"/>
                </a:solidFill>
                <a:latin typeface="+mn-lt"/>
              </a:defRPr>
            </a:lvl2pPr>
            <a:lvl3pPr marL="350838" indent="-16827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7"/>
              </a:buBlip>
              <a:defRPr sz="1300">
                <a:solidFill>
                  <a:srgbClr val="000000"/>
                </a:solidFill>
                <a:latin typeface="+mn-lt"/>
              </a:defRPr>
            </a:lvl3pPr>
            <a:lvl4pPr marL="541338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8"/>
              </a:buBlip>
              <a:tabLst/>
              <a:defRPr sz="1200">
                <a:solidFill>
                  <a:srgbClr val="000000"/>
                </a:solidFill>
                <a:latin typeface="+mn-lt"/>
              </a:defRPr>
            </a:lvl4pPr>
            <a:lvl5pPr marL="715963" indent="-17462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9"/>
              </a:buBlip>
              <a:defRPr sz="1100">
                <a:solidFill>
                  <a:srgbClr val="000000"/>
                </a:solidFill>
                <a:latin typeface="+mn-lt"/>
              </a:defRPr>
            </a:lvl5pPr>
            <a:lvl6pPr marL="906463" indent="-1905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100000"/>
              <a:buFontTx/>
              <a:buBlip>
                <a:blip r:embed="rId10"/>
              </a:buBlip>
              <a:defRPr sz="1050" baseline="0">
                <a:solidFill>
                  <a:srgbClr val="000000"/>
                </a:solidFill>
                <a:latin typeface="+mn-lt"/>
              </a:defRPr>
            </a:lvl6pPr>
            <a:lvl7pPr marL="784774" indent="0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None/>
              <a:defRPr sz="1100" baseline="0">
                <a:solidFill>
                  <a:srgbClr val="000000"/>
                </a:solidFill>
                <a:latin typeface="+mn-lt"/>
              </a:defRPr>
            </a:lvl7pPr>
            <a:lvl8pPr marL="1654427" indent="-239328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8pPr>
            <a:lvl9pPr marL="1884015" indent="-229589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AT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Mit unseren Tabellenblättern analysieren Sie die Entwicklung der ETR und  sehen auf einen Blick die wesentlichen Treiber der Veränderung. </a:t>
            </a:r>
          </a:p>
          <a:p>
            <a:r>
              <a:rPr lang="de-AT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Welche Gesellschaft, welches Land hat durch seinen veränderten Ergebnisbeitrag oder durch eine Änderung in der Besteuerung in welchem Ausmaß die Veränderung der ETR beeinflusst.</a:t>
            </a:r>
          </a:p>
          <a:p>
            <a:endParaRPr lang="de-AT" sz="1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AT" sz="1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AT" sz="1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AT" sz="1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AT" sz="1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AT" sz="1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AT" sz="1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AT" sz="1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AT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Durch die Analyse der ETR können sich Rückschlüsse auf steuerliche Gestaltungserfordernisse ergeben.</a:t>
            </a:r>
          </a:p>
          <a:p>
            <a:r>
              <a:rPr lang="de-AT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Durch zeitnahe Analysen können Sie schnell reagieren und so Gestaltungsmöglichkeiten zu ihrem Vorteil nutzen.</a:t>
            </a:r>
            <a:endParaRPr lang="de-DE" sz="1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SN ETR Analyst</a:t>
            </a:r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97152" y="1364849"/>
            <a:ext cx="3909480" cy="4124206"/>
          </a:xfrm>
        </p:spPr>
        <p:txBody>
          <a:bodyPr/>
          <a:lstStyle/>
          <a:p>
            <a:pPr marL="0" indent="0">
              <a:buNone/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Graphisch aufbereitet: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 defTabSz="457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B0F0"/>
              </a:buClr>
              <a:buFont typeface="Symbol"/>
              <a:buChar char="·"/>
            </a:pPr>
            <a:r>
              <a:rPr lang="de-DE" sz="1200" dirty="0">
                <a:solidFill>
                  <a:srgbClr val="000000"/>
                </a:solidFill>
                <a:latin typeface="Calibri"/>
              </a:rPr>
              <a:t>Die Graphiken sind interaktiv. Dadurch können Sie alle Daten schnell und einfach analysieren.</a:t>
            </a:r>
          </a:p>
          <a:p>
            <a:pPr marL="268288" indent="-268288" defTabSz="457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B0F0"/>
              </a:buClr>
              <a:buFont typeface="Symbol"/>
              <a:buChar char="·"/>
            </a:pPr>
            <a:r>
              <a:rPr lang="de-AT" sz="1200" dirty="0">
                <a:solidFill>
                  <a:srgbClr val="000000"/>
                </a:solidFill>
                <a:latin typeface="Calibri"/>
              </a:rPr>
              <a:t>Welchen Einfluss hatten die einzelnen Gesellschaften auf die ETR?</a:t>
            </a:r>
            <a:endParaRPr lang="en-GB" sz="1200" dirty="0">
              <a:solidFill>
                <a:srgbClr val="000000"/>
              </a:solidFill>
              <a:latin typeface="Calibri"/>
            </a:endParaRPr>
          </a:p>
          <a:p>
            <a:pPr marL="268288" indent="-268288" defTabSz="457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B0F0"/>
              </a:buClr>
              <a:buFont typeface="Symbol"/>
              <a:buChar char="·"/>
            </a:pPr>
            <a:r>
              <a:rPr lang="de-AT" sz="1200" dirty="0">
                <a:solidFill>
                  <a:srgbClr val="000000"/>
                </a:solidFill>
                <a:latin typeface="Calibri"/>
              </a:rPr>
              <a:t>Die Säulendiagramme geben darüber Aufschluss!</a:t>
            </a:r>
            <a:endParaRPr lang="en-GB" sz="1200" dirty="0">
              <a:solidFill>
                <a:srgbClr val="000000"/>
              </a:solidFill>
              <a:latin typeface="Calibri"/>
            </a:endParaRP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374488" y="1391572"/>
            <a:ext cx="4053496" cy="190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Tx/>
              <a:buBlip>
                <a:blip r:embed="rId6"/>
              </a:buBlip>
              <a:defRPr sz="1400" baseline="0">
                <a:solidFill>
                  <a:srgbClr val="000000"/>
                </a:solidFill>
                <a:latin typeface="+mn-lt"/>
              </a:defRPr>
            </a:lvl2pPr>
            <a:lvl3pPr marL="350838" indent="-16827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7"/>
              </a:buBlip>
              <a:defRPr sz="1300">
                <a:solidFill>
                  <a:srgbClr val="000000"/>
                </a:solidFill>
                <a:latin typeface="+mn-lt"/>
              </a:defRPr>
            </a:lvl3pPr>
            <a:lvl4pPr marL="541338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8"/>
              </a:buBlip>
              <a:tabLst/>
              <a:defRPr sz="1200">
                <a:solidFill>
                  <a:srgbClr val="000000"/>
                </a:solidFill>
                <a:latin typeface="+mn-lt"/>
              </a:defRPr>
            </a:lvl4pPr>
            <a:lvl5pPr marL="715963" indent="-17462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9"/>
              </a:buBlip>
              <a:defRPr sz="1100">
                <a:solidFill>
                  <a:srgbClr val="000000"/>
                </a:solidFill>
                <a:latin typeface="+mn-lt"/>
              </a:defRPr>
            </a:lvl5pPr>
            <a:lvl6pPr marL="906463" indent="-1905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100000"/>
              <a:buFontTx/>
              <a:buBlip>
                <a:blip r:embed="rId10"/>
              </a:buBlip>
              <a:defRPr sz="1050" baseline="0">
                <a:solidFill>
                  <a:srgbClr val="000000"/>
                </a:solidFill>
                <a:latin typeface="+mn-lt"/>
              </a:defRPr>
            </a:lvl6pPr>
            <a:lvl7pPr marL="784774" indent="0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None/>
              <a:defRPr sz="1100" baseline="0">
                <a:solidFill>
                  <a:srgbClr val="000000"/>
                </a:solidFill>
                <a:latin typeface="+mn-lt"/>
              </a:defRPr>
            </a:lvl7pPr>
            <a:lvl8pPr marL="1654427" indent="-239328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8pPr>
            <a:lvl9pPr marL="1884015" indent="-229589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Clr>
                <a:srgbClr val="00B0F0"/>
              </a:buClr>
            </a:pPr>
            <a:endParaRPr lang="de-AT" sz="1200" dirty="0">
              <a:latin typeface="Calibri"/>
            </a:endParaRPr>
          </a:p>
          <a:p>
            <a:pPr>
              <a:buClr>
                <a:srgbClr val="00B0F0"/>
              </a:buClr>
            </a:pPr>
            <a:endParaRPr lang="de-AT" sz="1200" dirty="0">
              <a:latin typeface="Calibri"/>
            </a:endParaRPr>
          </a:p>
          <a:p>
            <a:pPr>
              <a:buClr>
                <a:srgbClr val="00B0F0"/>
              </a:buClr>
            </a:pPr>
            <a:endParaRPr lang="de-AT" sz="1200" dirty="0">
              <a:latin typeface="Calibri"/>
            </a:endParaRPr>
          </a:p>
          <a:p>
            <a:pPr>
              <a:buClr>
                <a:srgbClr val="00B0F0"/>
              </a:buClr>
            </a:pPr>
            <a:endParaRPr lang="de-AT" sz="1200" dirty="0">
              <a:latin typeface="Calibri"/>
            </a:endParaRPr>
          </a:p>
          <a:p>
            <a:pPr>
              <a:buClr>
                <a:srgbClr val="00B0F0"/>
              </a:buClr>
            </a:pPr>
            <a:endParaRPr lang="de-AT" sz="1200" dirty="0">
              <a:latin typeface="Calibri"/>
            </a:endParaRPr>
          </a:p>
          <a:p>
            <a:pPr>
              <a:buClr>
                <a:srgbClr val="00B0F0"/>
              </a:buClr>
            </a:pPr>
            <a:endParaRPr lang="de-AT" sz="1200" dirty="0">
              <a:latin typeface="Calibri"/>
            </a:endParaRPr>
          </a:p>
          <a:p>
            <a:pPr>
              <a:buClr>
                <a:srgbClr val="00B0F0"/>
              </a:buClr>
            </a:pPr>
            <a:endParaRPr lang="de-AT" sz="1200" dirty="0">
              <a:latin typeface="Calibri"/>
            </a:endParaRPr>
          </a:p>
        </p:txBody>
      </p:sp>
      <p:pic>
        <p:nvPicPr>
          <p:cNvPr id="39" name="Grafik 38"/>
          <p:cNvPicPr/>
          <p:nvPr/>
        </p:nvPicPr>
        <p:blipFill rotWithShape="1">
          <a:blip r:embed="rId11"/>
          <a:srcRect l="1488" t="8203" r="2096"/>
          <a:stretch/>
        </p:blipFill>
        <p:spPr bwMode="auto">
          <a:xfrm>
            <a:off x="414536" y="2882116"/>
            <a:ext cx="3581400" cy="2131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 r="11076"/>
          <a:stretch/>
        </p:blipFill>
        <p:spPr bwMode="auto">
          <a:xfrm>
            <a:off x="4797152" y="2929785"/>
            <a:ext cx="3525642" cy="294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23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SN ETR Analyst</a:t>
            </a:r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10389" y="1381783"/>
            <a:ext cx="3909480" cy="2318583"/>
          </a:xfrm>
        </p:spPr>
        <p:txBody>
          <a:bodyPr/>
          <a:lstStyle/>
          <a:p>
            <a:pPr marL="0" indent="0">
              <a:buNone/>
            </a:pPr>
            <a:r>
              <a:rPr lang="de-AT" sz="1600" b="1" dirty="0">
                <a:solidFill>
                  <a:srgbClr val="00B0F0"/>
                </a:solidFill>
                <a:latin typeface="Calibri"/>
              </a:rPr>
              <a:t>Ihr Nutzen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dirty="0">
                <a:solidFill>
                  <a:schemeClr val="tx1"/>
                </a:solidFill>
                <a:latin typeface="Calibri"/>
              </a:rPr>
              <a:t>Mit diesem Toll sehen Sie worauf es ankommt und können Prioritäten setzen.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dirty="0">
                <a:solidFill>
                  <a:schemeClr val="tx1"/>
                </a:solidFill>
                <a:latin typeface="Calibri"/>
              </a:rPr>
              <a:t>Sie erkennen die Trends und können rechtzeitig gegensteuern.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dirty="0">
                <a:solidFill>
                  <a:schemeClr val="tx1"/>
                </a:solidFill>
                <a:latin typeface="Calibri"/>
              </a:rPr>
              <a:t>Sie verbessern mit diesem Tool nicht nur Ihre Compliance sondern können auf Basis der damit erstellten Analysen die entsprechenden Maßnahmen setzen um ihre </a:t>
            </a:r>
            <a:r>
              <a:rPr lang="de-AT" sz="1200" b="1" dirty="0">
                <a:solidFill>
                  <a:schemeClr val="tx1"/>
                </a:solidFill>
                <a:latin typeface="Calibri"/>
              </a:rPr>
              <a:t>Steuerrate aktiv zu  managen</a:t>
            </a:r>
            <a:r>
              <a:rPr lang="de-AT" sz="1200" dirty="0">
                <a:solidFill>
                  <a:schemeClr val="tx1"/>
                </a:solidFill>
                <a:latin typeface="Calibri"/>
              </a:rPr>
              <a:t>.</a:t>
            </a:r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446496" y="1391572"/>
            <a:ext cx="4053496" cy="65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Tx/>
              <a:buBlip>
                <a:blip r:embed="rId2"/>
              </a:buBlip>
              <a:defRPr sz="1400" baseline="0">
                <a:solidFill>
                  <a:srgbClr val="000000"/>
                </a:solidFill>
                <a:latin typeface="+mn-lt"/>
              </a:defRPr>
            </a:lvl2pPr>
            <a:lvl3pPr marL="350838" indent="-16827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/>
              </a:buBlip>
              <a:defRPr sz="1300">
                <a:solidFill>
                  <a:srgbClr val="000000"/>
                </a:solidFill>
                <a:latin typeface="+mn-lt"/>
              </a:defRPr>
            </a:lvl3pPr>
            <a:lvl4pPr marL="541338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/>
              </a:buBlip>
              <a:tabLst/>
              <a:defRPr sz="1200">
                <a:solidFill>
                  <a:srgbClr val="000000"/>
                </a:solidFill>
                <a:latin typeface="+mn-lt"/>
              </a:defRPr>
            </a:lvl4pPr>
            <a:lvl5pPr marL="715963" indent="-17462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5"/>
              </a:buBlip>
              <a:defRPr sz="1100">
                <a:solidFill>
                  <a:srgbClr val="000000"/>
                </a:solidFill>
                <a:latin typeface="+mn-lt"/>
              </a:defRPr>
            </a:lvl5pPr>
            <a:lvl6pPr marL="906463" indent="-1905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100000"/>
              <a:buFontTx/>
              <a:buBlip>
                <a:blip r:embed="rId6"/>
              </a:buBlip>
              <a:defRPr sz="1050" baseline="0">
                <a:solidFill>
                  <a:srgbClr val="000000"/>
                </a:solidFill>
                <a:latin typeface="+mn-lt"/>
              </a:defRPr>
            </a:lvl6pPr>
            <a:lvl7pPr marL="784774" indent="0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None/>
              <a:defRPr sz="1100" baseline="0">
                <a:solidFill>
                  <a:srgbClr val="000000"/>
                </a:solidFill>
                <a:latin typeface="+mn-lt"/>
              </a:defRPr>
            </a:lvl7pPr>
            <a:lvl8pPr marL="1654427" indent="-239328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8pPr>
            <a:lvl9pPr marL="1884015" indent="-229589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AT" sz="1200" dirty="0">
                <a:latin typeface="Calibri" panose="020F0502020204030204" pitchFamily="34" charset="0"/>
                <a:cs typeface="Calibri" panose="020F0502020204030204" pitchFamily="34" charset="0"/>
              </a:rPr>
              <a:t>Welche Gesellschaften trugen in welchem Ausmaß zur Änderung der ETR bei?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Das Bridge Diagramm zeigt eine genaue Überleitung!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0" r="3243"/>
          <a:stretch/>
        </p:blipFill>
        <p:spPr bwMode="auto">
          <a:xfrm>
            <a:off x="374488" y="2420888"/>
            <a:ext cx="4224021" cy="2611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105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395288" y="1066819"/>
            <a:ext cx="6145200" cy="994029"/>
          </a:xfrm>
        </p:spPr>
        <p:txBody>
          <a:bodyPr>
            <a:normAutofit fontScale="90000"/>
          </a:bodyPr>
          <a:lstStyle/>
          <a:p>
            <a:pPr lvl="2" indent="-479425"/>
            <a:r>
              <a:rPr lang="de-AT" sz="3600" dirty="0">
                <a:solidFill>
                  <a:srgbClr val="0070C0"/>
                </a:solidFill>
              </a:rPr>
              <a:t>Überblick und</a:t>
            </a:r>
            <a:br>
              <a:rPr lang="de-AT" sz="3600" dirty="0">
                <a:solidFill>
                  <a:srgbClr val="0070C0"/>
                </a:solidFill>
              </a:rPr>
            </a:br>
            <a:r>
              <a:rPr lang="de-AT" sz="3600" dirty="0">
                <a:solidFill>
                  <a:srgbClr val="0070C0"/>
                </a:solidFill>
              </a:rPr>
              <a:t>Vorstellung des Tools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395536" y="2434971"/>
            <a:ext cx="4320480" cy="56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5pPr>
            <a:lvl6pPr marL="457119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2569"/>
                </a:solidFill>
                <a:latin typeface="Arial" charset="0"/>
              </a:defRPr>
            </a:lvl6pPr>
            <a:lvl7pPr marL="914239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2569"/>
                </a:solidFill>
                <a:latin typeface="Arial" charset="0"/>
              </a:defRPr>
            </a:lvl7pPr>
            <a:lvl8pPr marL="1371358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2569"/>
                </a:solidFill>
                <a:latin typeface="Arial" charset="0"/>
              </a:defRPr>
            </a:lvl8pPr>
            <a:lvl9pPr marL="1828477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2569"/>
                </a:solidFill>
                <a:latin typeface="Arial" charset="0"/>
              </a:defRPr>
            </a:lvl9pPr>
          </a:lstStyle>
          <a:p>
            <a:pPr marL="0" lvl="2" indent="-479425"/>
            <a:r>
              <a:rPr lang="de-AT" sz="3600" kern="0" dirty="0">
                <a:solidFill>
                  <a:schemeClr val="tx2"/>
                </a:solidFill>
              </a:rPr>
              <a:t>Standardversion</a:t>
            </a:r>
          </a:p>
        </p:txBody>
      </p:sp>
      <p:sp>
        <p:nvSpPr>
          <p:cNvPr id="5" name="Gleichschenkliges Dreieck 4"/>
          <p:cNvSpPr>
            <a:spLocks noChangeAspect="1"/>
          </p:cNvSpPr>
          <p:nvPr/>
        </p:nvSpPr>
        <p:spPr>
          <a:xfrm rot="5400000" flipH="1" flipV="1">
            <a:off x="3909715" y="1643013"/>
            <a:ext cx="6500813" cy="3448050"/>
          </a:xfrm>
          <a:prstGeom prst="triangle">
            <a:avLst>
              <a:gd name="adj" fmla="val 49703"/>
            </a:avLst>
          </a:prstGeom>
          <a:gradFill flip="none" rotWithShape="1">
            <a:gsLst>
              <a:gs pos="0">
                <a:srgbClr val="BDD7EE"/>
              </a:gs>
              <a:gs pos="24000">
                <a:srgbClr val="9DC3E6"/>
              </a:gs>
              <a:gs pos="75000">
                <a:srgbClr val="2E74B4"/>
              </a:gs>
              <a:gs pos="56000">
                <a:srgbClr val="2E75B6"/>
              </a:gs>
              <a:gs pos="100000">
                <a:srgbClr val="2E74B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519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SN ETR Analyst</a:t>
            </a:r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6496" y="1381783"/>
            <a:ext cx="3909480" cy="2558649"/>
          </a:xfrm>
        </p:spPr>
        <p:txBody>
          <a:bodyPr/>
          <a:lstStyle/>
          <a:p>
            <a:pPr marL="0" indent="0" defTabSz="457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de-AT" sz="1600" b="1" kern="0" dirty="0">
                <a:solidFill>
                  <a:srgbClr val="00B0F0"/>
                </a:solidFill>
                <a:latin typeface="Calibri"/>
              </a:rPr>
              <a:t>Der Vergleich macht Sie sicher!</a:t>
            </a:r>
          </a:p>
          <a:p>
            <a:pPr marL="0" indent="0">
              <a:buNone/>
            </a:pPr>
            <a:r>
              <a:rPr lang="de-AT" sz="1200" b="1" dirty="0">
                <a:latin typeface="Calibri" panose="020F0502020204030204" pitchFamily="34" charset="0"/>
                <a:cs typeface="Calibri" panose="020F0502020204030204" pitchFamily="34" charset="0"/>
              </a:rPr>
              <a:t>In der Standardversion können Sie alle Analysen </a:t>
            </a:r>
            <a:r>
              <a:rPr lang="de-AT" sz="1200" dirty="0">
                <a:latin typeface="Calibri" panose="020F0502020204030204" pitchFamily="34" charset="0"/>
                <a:cs typeface="Calibri" panose="020F0502020204030204" pitchFamily="34" charset="0"/>
              </a:rPr>
              <a:t>die Sie in der Basisversion bezüglich der ETR gemacht haben </a:t>
            </a:r>
            <a:r>
              <a:rPr lang="de-AT" sz="1200" b="1" dirty="0">
                <a:latin typeface="Calibri" panose="020F0502020204030204" pitchFamily="34" charset="0"/>
                <a:cs typeface="Calibri" panose="020F0502020204030204" pitchFamily="34" charset="0"/>
              </a:rPr>
              <a:t>auch hinsichtlich der ANTR (Average Nominal </a:t>
            </a:r>
            <a:r>
              <a:rPr lang="de-A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Tax</a:t>
            </a:r>
            <a:r>
              <a:rPr lang="de-A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Rate) erstellen.</a:t>
            </a:r>
          </a:p>
          <a:p>
            <a:pPr marL="0" indent="0">
              <a:spcBef>
                <a:spcPts val="0"/>
              </a:spcBef>
              <a:buNone/>
            </a:pPr>
            <a:endParaRPr lang="de-AT" sz="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sz="1200" dirty="0">
                <a:latin typeface="Calibri" panose="020F0502020204030204" pitchFamily="34" charset="0"/>
                <a:cs typeface="Calibri" panose="020F0502020204030204" pitchFamily="34" charset="0"/>
              </a:rPr>
              <a:t>Ist die ETR gut und hat sie sich verbessert oder verschlechtert?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sz="1200" dirty="0">
                <a:latin typeface="Calibri" panose="020F0502020204030204" pitchFamily="34" charset="0"/>
                <a:cs typeface="Calibri" panose="020F0502020204030204" pitchFamily="34" charset="0"/>
              </a:rPr>
              <a:t>Der Vergleich der ETR mit der ANTR gibt die Antwort!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5" r="8361"/>
          <a:stretch/>
        </p:blipFill>
        <p:spPr bwMode="auto">
          <a:xfrm>
            <a:off x="454384" y="3484732"/>
            <a:ext cx="3418126" cy="29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4810389" y="1381783"/>
            <a:ext cx="3909480" cy="251350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Tx/>
              <a:buBlip>
                <a:blip r:embed="rId3"/>
              </a:buBlip>
              <a:defRPr sz="1400" baseline="0">
                <a:solidFill>
                  <a:srgbClr val="000000"/>
                </a:solidFill>
                <a:latin typeface="+mn-lt"/>
              </a:defRPr>
            </a:lvl2pPr>
            <a:lvl3pPr marL="350838" indent="-16827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/>
              </a:buBlip>
              <a:defRPr sz="1300">
                <a:solidFill>
                  <a:srgbClr val="000000"/>
                </a:solidFill>
                <a:latin typeface="+mn-lt"/>
              </a:defRPr>
            </a:lvl3pPr>
            <a:lvl4pPr marL="541338" indent="-18256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5"/>
              </a:buBlip>
              <a:tabLst/>
              <a:defRPr sz="1200">
                <a:solidFill>
                  <a:srgbClr val="000000"/>
                </a:solidFill>
                <a:latin typeface="+mn-lt"/>
              </a:defRPr>
            </a:lvl4pPr>
            <a:lvl5pPr marL="715963" indent="-17462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6"/>
              </a:buBlip>
              <a:defRPr sz="1100">
                <a:solidFill>
                  <a:srgbClr val="000000"/>
                </a:solidFill>
                <a:latin typeface="+mn-lt"/>
              </a:defRPr>
            </a:lvl5pPr>
            <a:lvl6pPr marL="906463" indent="-1905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100000"/>
              <a:buFontTx/>
              <a:buBlip>
                <a:blip r:embed="rId7"/>
              </a:buBlip>
              <a:defRPr sz="1050" baseline="0">
                <a:solidFill>
                  <a:srgbClr val="000000"/>
                </a:solidFill>
                <a:latin typeface="+mn-lt"/>
              </a:defRPr>
            </a:lvl6pPr>
            <a:lvl7pPr marL="784774" indent="0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None/>
              <a:defRPr sz="1100" baseline="0">
                <a:solidFill>
                  <a:srgbClr val="000000"/>
                </a:solidFill>
                <a:latin typeface="+mn-lt"/>
              </a:defRPr>
            </a:lvl7pPr>
            <a:lvl8pPr marL="1654427" indent="-239328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8pPr>
            <a:lvl9pPr marL="1884015" indent="-229589" algn="l" rtl="0" eaLnBrk="1" fontAlgn="base" hangingPunct="1">
              <a:lnSpc>
                <a:spcPct val="110000"/>
              </a:lnSpc>
              <a:spcBef>
                <a:spcPts val="526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sz="1100" baseline="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e-AT" sz="1600" b="1" kern="0" dirty="0">
                <a:solidFill>
                  <a:srgbClr val="00B0F0"/>
                </a:solidFill>
                <a:latin typeface="Calibri"/>
              </a:rPr>
              <a:t>Ihr Nutzen</a:t>
            </a:r>
          </a:p>
          <a:p>
            <a:pPr>
              <a:spcBef>
                <a:spcPts val="0"/>
              </a:spcBef>
            </a:pPr>
            <a:endParaRPr lang="de-AT" sz="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kern="0" dirty="0">
                <a:solidFill>
                  <a:schemeClr val="tx1"/>
                </a:solidFill>
                <a:latin typeface="Calibri"/>
              </a:rPr>
              <a:t>Mit dieser Erweiterung können Sie die ETR nicht nur quantitativ sondern auch qualitativ analysieren.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kern="0" dirty="0">
                <a:solidFill>
                  <a:schemeClr val="tx1"/>
                </a:solidFill>
                <a:latin typeface="Calibri"/>
              </a:rPr>
              <a:t>Sie erkennen Schwachstellen im steuerlichen Set-</a:t>
            </a:r>
            <a:r>
              <a:rPr lang="de-AT" sz="1200" kern="0" dirty="0" err="1">
                <a:solidFill>
                  <a:schemeClr val="tx1"/>
                </a:solidFill>
                <a:latin typeface="Calibri"/>
              </a:rPr>
              <a:t>up</a:t>
            </a:r>
            <a:r>
              <a:rPr lang="de-AT" sz="1200" kern="0" dirty="0">
                <a:solidFill>
                  <a:schemeClr val="tx1"/>
                </a:solidFill>
                <a:latin typeface="Calibri"/>
              </a:rPr>
              <a:t>  und können rechtzeitig gegensteuern.</a:t>
            </a:r>
          </a:p>
          <a:p>
            <a:pPr marL="268288" indent="-268288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de-AT" sz="1200" kern="0" dirty="0">
                <a:solidFill>
                  <a:schemeClr val="tx1"/>
                </a:solidFill>
                <a:latin typeface="Calibri"/>
              </a:rPr>
              <a:t>Sie können auf Basis der damit erstellten Analysen die entsprechenden Maßnahmen setzen um ihre </a:t>
            </a:r>
            <a:r>
              <a:rPr lang="de-AT" sz="1200" b="1" kern="0" dirty="0">
                <a:solidFill>
                  <a:schemeClr val="tx1"/>
                </a:solidFill>
                <a:latin typeface="Calibri"/>
              </a:rPr>
              <a:t>Steuerrate nachhaltig zu reduzieren.</a:t>
            </a:r>
            <a:endParaRPr lang="en-GB" sz="1200" b="1" kern="0" dirty="0">
              <a:solidFill>
                <a:schemeClr val="tx1"/>
              </a:solidFill>
              <a:latin typeface="Calibri"/>
            </a:endParaRPr>
          </a:p>
          <a:p>
            <a:endParaRPr lang="de-DE" sz="12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9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395288" y="1066819"/>
            <a:ext cx="6145200" cy="994029"/>
          </a:xfrm>
        </p:spPr>
        <p:txBody>
          <a:bodyPr>
            <a:normAutofit fontScale="90000"/>
          </a:bodyPr>
          <a:lstStyle/>
          <a:p>
            <a:pPr lvl="2" indent="-479425"/>
            <a:r>
              <a:rPr lang="de-AT" sz="3600" dirty="0">
                <a:solidFill>
                  <a:srgbClr val="0070C0"/>
                </a:solidFill>
              </a:rPr>
              <a:t>Überblick und</a:t>
            </a:r>
            <a:br>
              <a:rPr lang="de-AT" sz="3600" dirty="0">
                <a:solidFill>
                  <a:srgbClr val="0070C0"/>
                </a:solidFill>
              </a:rPr>
            </a:br>
            <a:r>
              <a:rPr lang="de-AT" sz="3600" dirty="0">
                <a:solidFill>
                  <a:srgbClr val="0070C0"/>
                </a:solidFill>
              </a:rPr>
              <a:t>Vorstellung des Tools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395536" y="2434971"/>
            <a:ext cx="4320480" cy="56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5pPr>
            <a:lvl6pPr marL="457119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2569"/>
                </a:solidFill>
                <a:latin typeface="Arial" charset="0"/>
              </a:defRPr>
            </a:lvl6pPr>
            <a:lvl7pPr marL="914239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2569"/>
                </a:solidFill>
                <a:latin typeface="Arial" charset="0"/>
              </a:defRPr>
            </a:lvl7pPr>
            <a:lvl8pPr marL="1371358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2569"/>
                </a:solidFill>
                <a:latin typeface="Arial" charset="0"/>
              </a:defRPr>
            </a:lvl8pPr>
            <a:lvl9pPr marL="1828477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2569"/>
                </a:solidFill>
                <a:latin typeface="Arial" charset="0"/>
              </a:defRPr>
            </a:lvl9pPr>
          </a:lstStyle>
          <a:p>
            <a:pPr marL="0" lvl="2" indent="-479425"/>
            <a:r>
              <a:rPr lang="de-AT" sz="3600" kern="0" dirty="0">
                <a:solidFill>
                  <a:schemeClr val="tx2"/>
                </a:solidFill>
              </a:rPr>
              <a:t>Pro-Version</a:t>
            </a:r>
          </a:p>
        </p:txBody>
      </p:sp>
      <p:sp>
        <p:nvSpPr>
          <p:cNvPr id="5" name="Gleichschenkliges Dreieck 4"/>
          <p:cNvSpPr>
            <a:spLocks noChangeAspect="1"/>
          </p:cNvSpPr>
          <p:nvPr/>
        </p:nvSpPr>
        <p:spPr>
          <a:xfrm rot="5400000" flipH="1" flipV="1">
            <a:off x="3909715" y="1643013"/>
            <a:ext cx="6500813" cy="3448050"/>
          </a:xfrm>
          <a:prstGeom prst="triangle">
            <a:avLst>
              <a:gd name="adj" fmla="val 49703"/>
            </a:avLst>
          </a:prstGeom>
          <a:gradFill flip="none" rotWithShape="1">
            <a:gsLst>
              <a:gs pos="0">
                <a:srgbClr val="BDD7EE"/>
              </a:gs>
              <a:gs pos="24000">
                <a:srgbClr val="9DC3E6"/>
              </a:gs>
              <a:gs pos="75000">
                <a:srgbClr val="2E74B4"/>
              </a:gs>
              <a:gs pos="56000">
                <a:srgbClr val="2E75B6"/>
              </a:gs>
              <a:gs pos="100000">
                <a:srgbClr val="2E74B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96316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1246</Words>
  <Application>Microsoft Office PowerPoint</Application>
  <PresentationFormat>Bildschirmpräsentation (4:3)</PresentationFormat>
  <Paragraphs>187</Paragraphs>
  <Slides>16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Wingdings</vt:lpstr>
      <vt:lpstr>Office</vt:lpstr>
      <vt:lpstr>think-cell Folie</vt:lpstr>
      <vt:lpstr>PowerPoint-Präsentation</vt:lpstr>
      <vt:lpstr>SN ETR Analyst</vt:lpstr>
      <vt:lpstr>Überblick und Vorstellung des Tools</vt:lpstr>
      <vt:lpstr>SN ETR Analyst</vt:lpstr>
      <vt:lpstr>SN ETR Analyst</vt:lpstr>
      <vt:lpstr>SN ETR Analyst</vt:lpstr>
      <vt:lpstr>Überblick und Vorstellung des Tools</vt:lpstr>
      <vt:lpstr>SN ETR Analyst</vt:lpstr>
      <vt:lpstr>Überblick und Vorstellung des Tools</vt:lpstr>
      <vt:lpstr>SN ETR Analyst</vt:lpstr>
      <vt:lpstr>SN ETR Analyst</vt:lpstr>
      <vt:lpstr>SN ETR Analyst</vt:lpstr>
      <vt:lpstr>SN ETR Analyst</vt:lpstr>
      <vt:lpstr>Zusammenfassung und Kontakt</vt:lpstr>
      <vt:lpstr>SN ETR Analyst</vt:lpstr>
      <vt:lpstr>SN ETR Analyst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Siegbert Nagl</dc:creator>
  <cp:lastModifiedBy>Siegbert</cp:lastModifiedBy>
  <cp:revision>19</cp:revision>
  <dcterms:created xsi:type="dcterms:W3CDTF">2016-07-14T15:11:53Z</dcterms:created>
  <dcterms:modified xsi:type="dcterms:W3CDTF">2016-09-22T11:14:55Z</dcterms:modified>
</cp:coreProperties>
</file>